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7" r:id="rId2"/>
    <p:sldId id="294" r:id="rId3"/>
    <p:sldId id="272" r:id="rId4"/>
    <p:sldId id="293" r:id="rId5"/>
    <p:sldId id="265" r:id="rId6"/>
    <p:sldId id="268" r:id="rId7"/>
    <p:sldId id="271" r:id="rId8"/>
    <p:sldId id="270" r:id="rId9"/>
    <p:sldId id="256" r:id="rId10"/>
    <p:sldId id="260" r:id="rId11"/>
    <p:sldId id="258" r:id="rId12"/>
    <p:sldId id="274" r:id="rId13"/>
    <p:sldId id="273" r:id="rId14"/>
    <p:sldId id="280" r:id="rId15"/>
    <p:sldId id="276" r:id="rId16"/>
    <p:sldId id="277" r:id="rId17"/>
    <p:sldId id="286" r:id="rId18"/>
    <p:sldId id="288" r:id="rId19"/>
    <p:sldId id="290" r:id="rId20"/>
    <p:sldId id="264" r:id="rId21"/>
    <p:sldId id="292" r:id="rId22"/>
    <p:sldId id="289" r:id="rId23"/>
    <p:sldId id="291" r:id="rId24"/>
    <p:sldId id="296" r:id="rId2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8905" autoAdjust="0"/>
  </p:normalViewPr>
  <p:slideViewPr>
    <p:cSldViewPr>
      <p:cViewPr varScale="1">
        <p:scale>
          <a:sx n="107" d="100"/>
          <a:sy n="107" d="100"/>
        </p:scale>
        <p:origin x="-84" y="-4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76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EA5C7-3ED1-4BB3-8983-F794762C3950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DA172-D2D2-4587-BCBB-539B0617FC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9927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DA172-D2D2-4587-BCBB-539B0617FC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001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DA172-D2D2-4587-BCBB-539B0617FC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2187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DA172-D2D2-4587-BCBB-539B0617FC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8297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DA172-D2D2-4587-BCBB-539B0617FC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8297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DA172-D2D2-4587-BCBB-539B0617FC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8297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DA172-D2D2-4587-BCBB-539B0617FCB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0048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en-US" baseline="0" dirty="0" smtClean="0"/>
              <a:t> was I going to get classes on my </a:t>
            </a:r>
            <a:r>
              <a:rPr lang="en-US" baseline="0" dirty="0" err="1" smtClean="0"/>
              <a:t>calender</a:t>
            </a:r>
            <a:r>
              <a:rPr lang="en-US" baseline="0" dirty="0" smtClean="0"/>
              <a:t>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DA172-D2D2-4587-BCBB-539B0617FCB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0048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DA172-D2D2-4587-BCBB-539B0617FCB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2976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C786-4B71-40D0-81C6-E2378381A89D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681E-EABB-4CD7-8AB3-40CC60ECD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817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C786-4B71-40D0-81C6-E2378381A89D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681E-EABB-4CD7-8AB3-40CC60ECD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46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C786-4B71-40D0-81C6-E2378381A89D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681E-EABB-4CD7-8AB3-40CC60ECD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031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C786-4B71-40D0-81C6-E2378381A89D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681E-EABB-4CD7-8AB3-40CC60ECD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381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C786-4B71-40D0-81C6-E2378381A89D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681E-EABB-4CD7-8AB3-40CC60ECD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234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C786-4B71-40D0-81C6-E2378381A89D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681E-EABB-4CD7-8AB3-40CC60ECD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061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C786-4B71-40D0-81C6-E2378381A89D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681E-EABB-4CD7-8AB3-40CC60ECD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967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C786-4B71-40D0-81C6-E2378381A89D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681E-EABB-4CD7-8AB3-40CC60ECD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838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C786-4B71-40D0-81C6-E2378381A89D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681E-EABB-4CD7-8AB3-40CC60ECD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07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C786-4B71-40D0-81C6-E2378381A89D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681E-EABB-4CD7-8AB3-40CC60ECD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5261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C786-4B71-40D0-81C6-E2378381A89D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681E-EABB-4CD7-8AB3-40CC60ECD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833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1C786-4B71-40D0-81C6-E2378381A89D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0681E-EABB-4CD7-8AB3-40CC60ECD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351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u="sng" dirty="0" smtClean="0">
                <a:solidFill>
                  <a:schemeClr val="accent4"/>
                </a:solidFill>
              </a:rPr>
              <a:t>Jump </a:t>
            </a:r>
            <a:r>
              <a:rPr lang="en-US" sz="6000" b="1" u="sng" dirty="0" smtClean="0">
                <a:solidFill>
                  <a:schemeClr val="accent4"/>
                </a:solidFill>
              </a:rPr>
              <a:t>Start Your Business</a:t>
            </a:r>
            <a:endParaRPr lang="en-US" sz="6000" b="1" u="sng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76350"/>
            <a:ext cx="82296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Increase your </a:t>
            </a:r>
            <a:r>
              <a:rPr lang="en-US" dirty="0" smtClean="0"/>
              <a:t>OV			</a:t>
            </a:r>
            <a:endParaRPr lang="en-US" dirty="0" smtClean="0"/>
          </a:p>
          <a:p>
            <a:r>
              <a:rPr lang="en-US" dirty="0" smtClean="0"/>
              <a:t>Increase in Rank</a:t>
            </a:r>
          </a:p>
          <a:p>
            <a:r>
              <a:rPr lang="en-US" dirty="0" smtClean="0"/>
              <a:t>Increase your Power of 3</a:t>
            </a:r>
          </a:p>
          <a:p>
            <a:r>
              <a:rPr lang="en-US" dirty="0" smtClean="0"/>
              <a:t>Invest in YOU!</a:t>
            </a:r>
          </a:p>
          <a:p>
            <a:r>
              <a:rPr lang="en-US" dirty="0" smtClean="0"/>
              <a:t>Great for new WA’s or seasoned WA’s.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4400" b="1" dirty="0" smtClean="0">
                <a:solidFill>
                  <a:schemeClr val="accent4"/>
                </a:solidFill>
              </a:rPr>
              <a:t>Who is up for the challenge?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jumper cab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1200150"/>
            <a:ext cx="2019300" cy="2266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1" descr="basi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81350"/>
            <a:ext cx="615308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228600" y="616744"/>
            <a:ext cx="4038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>
                <a:latin typeface="Calibri" pitchFamily="34" charset="0"/>
              </a:rPr>
              <a:t>Join us as we learn to save </a:t>
            </a:r>
            <a:r>
              <a:rPr lang="en-US" sz="1400" dirty="0" smtClean="0">
                <a:latin typeface="Calibri" pitchFamily="34" charset="0"/>
              </a:rPr>
              <a:t>money and feel empowered </a:t>
            </a:r>
            <a:r>
              <a:rPr lang="en-US" sz="1400" dirty="0">
                <a:latin typeface="Calibri" pitchFamily="34" charset="0"/>
              </a:rPr>
              <a:t>by using essential oils for </a:t>
            </a:r>
            <a:r>
              <a:rPr lang="en-US" sz="1400" dirty="0" smtClean="0">
                <a:latin typeface="Calibri" pitchFamily="34" charset="0"/>
              </a:rPr>
              <a:t>home remedies.  </a:t>
            </a:r>
            <a:r>
              <a:rPr lang="en-US" sz="1400" dirty="0">
                <a:latin typeface="Calibri" pitchFamily="34" charset="0"/>
              </a:rPr>
              <a:t>We will cover things such as: </a:t>
            </a:r>
          </a:p>
        </p:txBody>
      </p:sp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28600" y="0"/>
            <a:ext cx="373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Be Your Own Family Physician with Essential Oils</a:t>
            </a:r>
          </a:p>
        </p:txBody>
      </p:sp>
      <p:sp>
        <p:nvSpPr>
          <p:cNvPr id="2056" name="TextBox 10"/>
          <p:cNvSpPr txBox="1">
            <a:spLocks noChangeArrowheads="1"/>
          </p:cNvSpPr>
          <p:nvPr/>
        </p:nvSpPr>
        <p:spPr bwMode="auto">
          <a:xfrm>
            <a:off x="381000" y="2571750"/>
            <a:ext cx="3505200" cy="23391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You choose which class you’ll attend:</a:t>
            </a:r>
          </a:p>
          <a:p>
            <a:pPr algn="ctr" eaLnBrk="1" hangingPunct="1">
              <a:defRPr/>
            </a:pPr>
            <a:endParaRPr lang="en-US" sz="1400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ctr" eaLnBrk="1" hangingPunct="1">
              <a:defRPr/>
            </a:pPr>
            <a:r>
              <a:rPr lang="en-US" sz="1200" b="1" dirty="0" smtClean="0">
                <a:latin typeface="Calibri" pitchFamily="34" charset="0"/>
              </a:rPr>
              <a:t>1. Tue, Feb 20</a:t>
            </a:r>
            <a:r>
              <a:rPr lang="en-US" sz="1200" b="1" baseline="30000" dirty="0" smtClean="0">
                <a:latin typeface="Calibri" pitchFamily="34" charset="0"/>
              </a:rPr>
              <a:t>th  </a:t>
            </a:r>
            <a:r>
              <a:rPr lang="en-US" sz="1200" b="1" dirty="0" smtClean="0">
                <a:latin typeface="Calibri" pitchFamily="34" charset="0"/>
              </a:rPr>
              <a:t> @ 11:00</a:t>
            </a:r>
            <a:endParaRPr lang="en-US" sz="1000" b="1" dirty="0" smtClean="0">
              <a:latin typeface="Calibri" pitchFamily="34" charset="0"/>
            </a:endParaRPr>
          </a:p>
          <a:p>
            <a:pPr algn="ctr" eaLnBrk="1" hangingPunct="1">
              <a:defRPr/>
            </a:pPr>
            <a:r>
              <a:rPr lang="en-US" sz="1200" b="1" dirty="0" smtClean="0">
                <a:latin typeface="Calibri" pitchFamily="34" charset="0"/>
              </a:rPr>
              <a:t>2.  Tue, Feb. 20</a:t>
            </a:r>
            <a:r>
              <a:rPr lang="en-US" sz="1200" b="1" baseline="30000" dirty="0" smtClean="0">
                <a:latin typeface="Calibri" pitchFamily="34" charset="0"/>
              </a:rPr>
              <a:t>th</a:t>
            </a:r>
            <a:r>
              <a:rPr lang="en-US" sz="1200" b="1" dirty="0" smtClean="0">
                <a:latin typeface="Calibri" pitchFamily="34" charset="0"/>
              </a:rPr>
              <a:t>   @ 7:00</a:t>
            </a:r>
            <a:endParaRPr lang="en-US" sz="1000" b="1" dirty="0" smtClean="0">
              <a:latin typeface="Calibri" pitchFamily="34" charset="0"/>
            </a:endParaRPr>
          </a:p>
          <a:p>
            <a:pPr algn="ctr" eaLnBrk="1" hangingPunct="1">
              <a:defRPr/>
            </a:pPr>
            <a:r>
              <a:rPr lang="en-US" sz="1200" b="1" dirty="0" smtClean="0">
                <a:latin typeface="Calibri" pitchFamily="34" charset="0"/>
              </a:rPr>
              <a:t>3.  Wed, Feb. 21</a:t>
            </a:r>
            <a:r>
              <a:rPr lang="en-US" sz="1200" b="1" baseline="30000" dirty="0" smtClean="0">
                <a:latin typeface="Calibri" pitchFamily="34" charset="0"/>
              </a:rPr>
              <a:t>st</a:t>
            </a:r>
            <a:r>
              <a:rPr lang="en-US" sz="1200" b="1" dirty="0" smtClean="0">
                <a:latin typeface="Calibri" pitchFamily="34" charset="0"/>
              </a:rPr>
              <a:t>  @ 7:00</a:t>
            </a:r>
            <a:endParaRPr lang="en-US" sz="1000" b="1" dirty="0" smtClean="0">
              <a:latin typeface="Calibri" pitchFamily="34" charset="0"/>
            </a:endParaRPr>
          </a:p>
          <a:p>
            <a:pPr marL="228600" indent="-228600" algn="ctr" eaLnBrk="1" hangingPunct="1">
              <a:buAutoNum type="arabicPeriod" startAt="4"/>
              <a:defRPr/>
            </a:pPr>
            <a:r>
              <a:rPr lang="en-US" sz="1200" b="1" dirty="0" smtClean="0">
                <a:latin typeface="Calibri" pitchFamily="34" charset="0"/>
              </a:rPr>
              <a:t>Sat , Feb 24th  @ 3:00</a:t>
            </a:r>
          </a:p>
          <a:p>
            <a:pPr algn="ctr" eaLnBrk="1" hangingPunct="1">
              <a:defRPr/>
            </a:pPr>
            <a:endParaRPr lang="en-US" sz="1200" b="1" dirty="0" smtClean="0">
              <a:latin typeface="Calibri" pitchFamily="34" charset="0"/>
            </a:endParaRPr>
          </a:p>
          <a:p>
            <a:pPr algn="ctr" eaLnBrk="1" hangingPunct="1">
              <a:defRPr/>
            </a:pPr>
            <a:r>
              <a:rPr lang="en-US" sz="1400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Friends welcome!</a:t>
            </a:r>
          </a:p>
          <a:p>
            <a:pPr algn="ctr" eaLnBrk="1" hangingPunct="1">
              <a:defRPr/>
            </a:pPr>
            <a:endParaRPr lang="en-US" sz="800" dirty="0" smtClean="0">
              <a:latin typeface="Calibri" pitchFamily="34" charset="0"/>
            </a:endParaRPr>
          </a:p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Home of XXXXXXXX</a:t>
            </a:r>
          </a:p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123 Main Street, XXXX, XX</a:t>
            </a:r>
          </a:p>
        </p:txBody>
      </p:sp>
      <p:pic>
        <p:nvPicPr>
          <p:cNvPr id="2060" name="Picture 22" descr="basi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257550"/>
            <a:ext cx="637811" cy="884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209800" y="1352550"/>
            <a:ext cx="1981200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n-lt"/>
              </a:rPr>
              <a:t>Mood Lifting</a:t>
            </a:r>
            <a:endParaRPr lang="en-US" sz="1400" b="1" dirty="0">
              <a:latin typeface="+mn-lt"/>
            </a:endParaRPr>
          </a:p>
          <a:p>
            <a:pPr>
              <a:defRPr/>
            </a:pPr>
            <a:r>
              <a:rPr lang="en-US" sz="1400" b="1" dirty="0">
                <a:latin typeface="+mn-lt"/>
              </a:rPr>
              <a:t>Digestive </a:t>
            </a:r>
            <a:r>
              <a:rPr lang="en-US" sz="1400" b="1" dirty="0" smtClean="0">
                <a:latin typeface="+mn-lt"/>
              </a:rPr>
              <a:t>Health</a:t>
            </a:r>
            <a:endParaRPr lang="en-US" sz="1400" b="1" dirty="0">
              <a:latin typeface="+mn-lt"/>
            </a:endParaRPr>
          </a:p>
          <a:p>
            <a:pPr>
              <a:defRPr/>
            </a:pPr>
            <a:r>
              <a:rPr lang="en-US" sz="1400" b="1" dirty="0" smtClean="0">
                <a:latin typeface="+mn-lt"/>
              </a:rPr>
              <a:t>Skin Concerns</a:t>
            </a:r>
            <a:endParaRPr lang="en-US" sz="1400" b="1" dirty="0">
              <a:latin typeface="+mn-lt"/>
            </a:endParaRPr>
          </a:p>
          <a:p>
            <a:pPr>
              <a:defRPr/>
            </a:pPr>
            <a:r>
              <a:rPr lang="en-US" sz="1400" b="1" dirty="0" smtClean="0">
                <a:latin typeface="+mn-lt"/>
              </a:rPr>
              <a:t>Head Tension</a:t>
            </a:r>
            <a:endParaRPr lang="en-US" sz="1400" b="1" dirty="0">
              <a:latin typeface="+mn-lt"/>
            </a:endParaRPr>
          </a:p>
          <a:p>
            <a:pPr>
              <a:defRPr/>
            </a:pPr>
            <a:r>
              <a:rPr lang="en-US" sz="1400" b="1" dirty="0">
                <a:latin typeface="+mn-lt"/>
              </a:rPr>
              <a:t>And much more!</a:t>
            </a:r>
          </a:p>
        </p:txBody>
      </p:sp>
      <p:sp>
        <p:nvSpPr>
          <p:cNvPr id="2062" name="TextBox 18"/>
          <p:cNvSpPr txBox="1">
            <a:spLocks noChangeArrowheads="1"/>
          </p:cNvSpPr>
          <p:nvPr/>
        </p:nvSpPr>
        <p:spPr bwMode="auto">
          <a:xfrm>
            <a:off x="304800" y="1348979"/>
            <a:ext cx="1828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 dirty="0" smtClean="0">
                <a:latin typeface="Calibri" pitchFamily="34" charset="0"/>
              </a:rPr>
              <a:t>Stress</a:t>
            </a:r>
            <a:endParaRPr lang="en-US" sz="1400" b="1" dirty="0">
              <a:latin typeface="Calibri" pitchFamily="34" charset="0"/>
            </a:endParaRPr>
          </a:p>
          <a:p>
            <a:pPr eaLnBrk="1" hangingPunct="1"/>
            <a:r>
              <a:rPr lang="en-US" sz="1400" b="1" dirty="0" smtClean="0">
                <a:latin typeface="Calibri" pitchFamily="34" charset="0"/>
              </a:rPr>
              <a:t>Respiratory Support</a:t>
            </a:r>
            <a:endParaRPr lang="en-US" sz="1400" b="1" dirty="0">
              <a:latin typeface="Calibri" pitchFamily="34" charset="0"/>
            </a:endParaRPr>
          </a:p>
          <a:p>
            <a:pPr eaLnBrk="1" hangingPunct="1"/>
            <a:r>
              <a:rPr lang="en-US" sz="1400" b="1" dirty="0" smtClean="0">
                <a:latin typeface="Calibri" pitchFamily="34" charset="0"/>
              </a:rPr>
              <a:t>Ear Discomfort</a:t>
            </a:r>
            <a:endParaRPr lang="en-US" sz="1400" b="1" dirty="0">
              <a:latin typeface="Calibri" pitchFamily="34" charset="0"/>
            </a:endParaRPr>
          </a:p>
          <a:p>
            <a:pPr eaLnBrk="1" hangingPunct="1"/>
            <a:r>
              <a:rPr lang="en-US" sz="1400" b="1" dirty="0" smtClean="0">
                <a:latin typeface="Calibri" pitchFamily="34" charset="0"/>
              </a:rPr>
              <a:t>Irritated Throat</a:t>
            </a:r>
            <a:endParaRPr lang="en-US" sz="1400" b="1" dirty="0">
              <a:latin typeface="Calibri" pitchFamily="34" charset="0"/>
            </a:endParaRPr>
          </a:p>
          <a:p>
            <a:pPr eaLnBrk="1" hangingPunct="1"/>
            <a:r>
              <a:rPr lang="en-US" sz="1400" b="1" dirty="0" smtClean="0">
                <a:latin typeface="Calibri" pitchFamily="34" charset="0"/>
              </a:rPr>
              <a:t>Seasonal Discomfort</a:t>
            </a:r>
            <a:endParaRPr lang="en-US" sz="1400" dirty="0">
              <a:latin typeface="Calibri" pitchFamily="34" charset="0"/>
            </a:endParaRPr>
          </a:p>
          <a:p>
            <a:pPr eaLnBrk="1" hangingPunct="1"/>
            <a:endParaRPr lang="en-US" sz="1400" dirty="0"/>
          </a:p>
        </p:txBody>
      </p:sp>
      <p:sp>
        <p:nvSpPr>
          <p:cNvPr id="2069" name="TextBox 19"/>
          <p:cNvSpPr txBox="1">
            <a:spLocks noChangeArrowheads="1"/>
          </p:cNvSpPr>
          <p:nvPr/>
        </p:nvSpPr>
        <p:spPr bwMode="auto">
          <a:xfrm>
            <a:off x="152400" y="4881890"/>
            <a:ext cx="397986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100" i="1" dirty="0">
                <a:latin typeface="Calibri" pitchFamily="34" charset="0"/>
              </a:rPr>
              <a:t>Questions?  Call or text </a:t>
            </a:r>
            <a:r>
              <a:rPr lang="en-US" sz="1100" i="1" dirty="0" err="1" smtClean="0">
                <a:latin typeface="Calibri" pitchFamily="34" charset="0"/>
              </a:rPr>
              <a:t>xxxx</a:t>
            </a:r>
            <a:r>
              <a:rPr lang="en-US" sz="1100" i="1" dirty="0" smtClean="0">
                <a:latin typeface="Calibri" pitchFamily="34" charset="0"/>
              </a:rPr>
              <a:t> </a:t>
            </a:r>
            <a:r>
              <a:rPr lang="en-US" sz="1100" i="1" dirty="0" err="1" smtClean="0">
                <a:latin typeface="Calibri" pitchFamily="34" charset="0"/>
              </a:rPr>
              <a:t>xxxxx</a:t>
            </a:r>
            <a:r>
              <a:rPr lang="en-US" sz="1100" i="1" dirty="0" smtClean="0">
                <a:latin typeface="Calibri" pitchFamily="34" charset="0"/>
              </a:rPr>
              <a:t> (xxx) xxx-</a:t>
            </a:r>
            <a:r>
              <a:rPr lang="en-US" sz="1100" i="1" dirty="0" err="1" smtClean="0">
                <a:latin typeface="Calibri" pitchFamily="34" charset="0"/>
              </a:rPr>
              <a:t>xxxx</a:t>
            </a:r>
            <a:endParaRPr lang="en-US" sz="1100" i="1" dirty="0">
              <a:latin typeface="Calibri" pitchFamily="34" charset="0"/>
            </a:endParaRP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4953000" y="616744"/>
            <a:ext cx="4038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>
                <a:latin typeface="Calibri" pitchFamily="34" charset="0"/>
              </a:rPr>
              <a:t>Join us as we learn to save money and feel empowered by using essential oils for </a:t>
            </a:r>
            <a:r>
              <a:rPr lang="en-US" sz="1400" dirty="0" smtClean="0">
                <a:latin typeface="Calibri" pitchFamily="34" charset="0"/>
              </a:rPr>
              <a:t>home remedies</a:t>
            </a:r>
            <a:r>
              <a:rPr lang="en-US" sz="1400" dirty="0">
                <a:latin typeface="Calibri" pitchFamily="34" charset="0"/>
              </a:rPr>
              <a:t>.  We will cover things such as: </a:t>
            </a: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4953000" y="0"/>
            <a:ext cx="373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Be Your Own Family Physician with Essential Oils</a:t>
            </a:r>
          </a:p>
        </p:txBody>
      </p:sp>
      <p:sp>
        <p:nvSpPr>
          <p:cNvPr id="25" name="TextBox 10"/>
          <p:cNvSpPr txBox="1">
            <a:spLocks noChangeArrowheads="1"/>
          </p:cNvSpPr>
          <p:nvPr/>
        </p:nvSpPr>
        <p:spPr bwMode="auto">
          <a:xfrm>
            <a:off x="5105400" y="2571750"/>
            <a:ext cx="3505200" cy="23391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You choose which class you’ll attend:</a:t>
            </a:r>
          </a:p>
          <a:p>
            <a:pPr algn="ctr" eaLnBrk="1" hangingPunct="1">
              <a:defRPr/>
            </a:pPr>
            <a:endParaRPr lang="en-US" sz="1400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ctr" eaLnBrk="1" hangingPunct="1">
              <a:defRPr/>
            </a:pPr>
            <a:r>
              <a:rPr lang="en-US" sz="1200" b="1" dirty="0" smtClean="0">
                <a:latin typeface="Calibri" pitchFamily="34" charset="0"/>
              </a:rPr>
              <a:t>1. Tue, Feb 20</a:t>
            </a:r>
            <a:r>
              <a:rPr lang="en-US" sz="1200" b="1" baseline="30000" dirty="0" smtClean="0">
                <a:latin typeface="Calibri" pitchFamily="34" charset="0"/>
              </a:rPr>
              <a:t>th  </a:t>
            </a:r>
            <a:r>
              <a:rPr lang="en-US" sz="1200" b="1" dirty="0" smtClean="0">
                <a:latin typeface="Calibri" pitchFamily="34" charset="0"/>
              </a:rPr>
              <a:t> @ 11:00</a:t>
            </a:r>
            <a:endParaRPr lang="en-US" sz="1000" b="1" dirty="0" smtClean="0">
              <a:latin typeface="Calibri" pitchFamily="34" charset="0"/>
            </a:endParaRPr>
          </a:p>
          <a:p>
            <a:pPr algn="ctr" eaLnBrk="1" hangingPunct="1">
              <a:defRPr/>
            </a:pPr>
            <a:r>
              <a:rPr lang="en-US" sz="1200" b="1" dirty="0" smtClean="0">
                <a:latin typeface="Calibri" pitchFamily="34" charset="0"/>
              </a:rPr>
              <a:t>2.  Tue, Feb. 20</a:t>
            </a:r>
            <a:r>
              <a:rPr lang="en-US" sz="1200" b="1" baseline="30000" dirty="0" smtClean="0">
                <a:latin typeface="Calibri" pitchFamily="34" charset="0"/>
              </a:rPr>
              <a:t>th</a:t>
            </a:r>
            <a:r>
              <a:rPr lang="en-US" sz="1200" b="1" dirty="0" smtClean="0">
                <a:latin typeface="Calibri" pitchFamily="34" charset="0"/>
              </a:rPr>
              <a:t>   @ 7:00</a:t>
            </a:r>
            <a:endParaRPr lang="en-US" sz="1000" b="1" dirty="0" smtClean="0">
              <a:latin typeface="Calibri" pitchFamily="34" charset="0"/>
            </a:endParaRPr>
          </a:p>
          <a:p>
            <a:pPr algn="ctr" eaLnBrk="1" hangingPunct="1">
              <a:defRPr/>
            </a:pPr>
            <a:r>
              <a:rPr lang="en-US" sz="1200" b="1" dirty="0" smtClean="0">
                <a:latin typeface="Calibri" pitchFamily="34" charset="0"/>
              </a:rPr>
              <a:t>3.  Wed, Feb. 21</a:t>
            </a:r>
            <a:r>
              <a:rPr lang="en-US" sz="1200" b="1" baseline="30000" dirty="0" smtClean="0">
                <a:latin typeface="Calibri" pitchFamily="34" charset="0"/>
              </a:rPr>
              <a:t>st</a:t>
            </a:r>
            <a:r>
              <a:rPr lang="en-US" sz="1200" b="1" dirty="0" smtClean="0">
                <a:latin typeface="Calibri" pitchFamily="34" charset="0"/>
              </a:rPr>
              <a:t>  @ 7:00</a:t>
            </a:r>
            <a:endParaRPr lang="en-US" sz="1000" b="1" dirty="0" smtClean="0">
              <a:latin typeface="Calibri" pitchFamily="34" charset="0"/>
            </a:endParaRPr>
          </a:p>
          <a:p>
            <a:pPr marL="228600" indent="-228600" algn="ctr" eaLnBrk="1" hangingPunct="1">
              <a:buAutoNum type="arabicPeriod" startAt="4"/>
              <a:defRPr/>
            </a:pPr>
            <a:r>
              <a:rPr lang="en-US" sz="1200" b="1" dirty="0" smtClean="0">
                <a:latin typeface="Calibri" pitchFamily="34" charset="0"/>
              </a:rPr>
              <a:t>Sat , Feb 24th  @ 3:00</a:t>
            </a:r>
          </a:p>
          <a:p>
            <a:pPr algn="ctr" eaLnBrk="1" hangingPunct="1">
              <a:defRPr/>
            </a:pPr>
            <a:endParaRPr lang="en-US" sz="1200" b="1" dirty="0" smtClean="0">
              <a:latin typeface="Calibri" pitchFamily="34" charset="0"/>
            </a:endParaRPr>
          </a:p>
          <a:p>
            <a:pPr algn="ctr" eaLnBrk="1" hangingPunct="1">
              <a:defRPr/>
            </a:pPr>
            <a:r>
              <a:rPr lang="en-US" sz="1400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Friends welcome!</a:t>
            </a:r>
          </a:p>
          <a:p>
            <a:pPr algn="ctr" eaLnBrk="1" hangingPunct="1">
              <a:defRPr/>
            </a:pPr>
            <a:endParaRPr lang="en-US" sz="800" dirty="0" smtClean="0">
              <a:latin typeface="Calibri" pitchFamily="34" charset="0"/>
            </a:endParaRPr>
          </a:p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Home of XXXXXXX</a:t>
            </a:r>
          </a:p>
          <a:p>
            <a:pPr algn="ctr" eaLnBrk="1" hangingPunct="1">
              <a:defRPr/>
            </a:pPr>
            <a:r>
              <a:rPr lang="en-US" dirty="0" smtClean="0">
                <a:latin typeface="Calibri" pitchFamily="34" charset="0"/>
              </a:rPr>
              <a:t>123 Main Street, XXXX, XX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55537" y="1352550"/>
            <a:ext cx="1981200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/>
              <a:t>Mood Lifting</a:t>
            </a:r>
          </a:p>
          <a:p>
            <a:pPr>
              <a:defRPr/>
            </a:pPr>
            <a:r>
              <a:rPr lang="en-US" sz="1400" b="1" dirty="0"/>
              <a:t>Digestive Health</a:t>
            </a:r>
          </a:p>
          <a:p>
            <a:pPr>
              <a:defRPr/>
            </a:pPr>
            <a:r>
              <a:rPr lang="en-US" sz="1400" b="1" dirty="0"/>
              <a:t>Skin Concerns</a:t>
            </a:r>
          </a:p>
          <a:p>
            <a:pPr>
              <a:defRPr/>
            </a:pPr>
            <a:r>
              <a:rPr lang="en-US" sz="1400" b="1" dirty="0"/>
              <a:t>Head Tension</a:t>
            </a:r>
          </a:p>
          <a:p>
            <a:pPr>
              <a:defRPr/>
            </a:pPr>
            <a:r>
              <a:rPr lang="en-US" sz="1400" b="1" dirty="0"/>
              <a:t>And much more!</a:t>
            </a:r>
          </a:p>
        </p:txBody>
      </p:sp>
      <p:sp>
        <p:nvSpPr>
          <p:cNvPr id="27" name="TextBox 18"/>
          <p:cNvSpPr txBox="1">
            <a:spLocks noChangeArrowheads="1"/>
          </p:cNvSpPr>
          <p:nvPr/>
        </p:nvSpPr>
        <p:spPr bwMode="auto">
          <a:xfrm>
            <a:off x="5105400" y="1348979"/>
            <a:ext cx="1828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 dirty="0">
                <a:latin typeface="Calibri" pitchFamily="34" charset="0"/>
              </a:rPr>
              <a:t>Stress</a:t>
            </a:r>
          </a:p>
          <a:p>
            <a:pPr eaLnBrk="1" hangingPunct="1"/>
            <a:r>
              <a:rPr lang="en-US" sz="1400" b="1" dirty="0" smtClean="0">
                <a:latin typeface="Calibri" pitchFamily="34" charset="0"/>
              </a:rPr>
              <a:t>Respiratory </a:t>
            </a:r>
            <a:r>
              <a:rPr lang="en-US" sz="1400" b="1" dirty="0">
                <a:latin typeface="Calibri" pitchFamily="34" charset="0"/>
              </a:rPr>
              <a:t>Support</a:t>
            </a:r>
          </a:p>
          <a:p>
            <a:pPr eaLnBrk="1" hangingPunct="1"/>
            <a:r>
              <a:rPr lang="en-US" sz="1400" b="1" dirty="0">
                <a:latin typeface="Calibri" pitchFamily="34" charset="0"/>
              </a:rPr>
              <a:t>Ear Discomfort</a:t>
            </a:r>
          </a:p>
          <a:p>
            <a:pPr eaLnBrk="1" hangingPunct="1"/>
            <a:r>
              <a:rPr lang="en-US" sz="1400" b="1" dirty="0">
                <a:latin typeface="Calibri" pitchFamily="34" charset="0"/>
              </a:rPr>
              <a:t>Irritated Throat</a:t>
            </a:r>
          </a:p>
          <a:p>
            <a:pPr eaLnBrk="1" hangingPunct="1"/>
            <a:r>
              <a:rPr lang="en-US" sz="1400" b="1" dirty="0">
                <a:latin typeface="Calibri" pitchFamily="34" charset="0"/>
              </a:rPr>
              <a:t>Seasonal Discomfort</a:t>
            </a:r>
            <a:endParaRPr lang="en-US" sz="1400" dirty="0">
              <a:latin typeface="Calibri" pitchFamily="34" charset="0"/>
            </a:endParaRPr>
          </a:p>
          <a:p>
            <a:pPr eaLnBrk="1" hangingPunct="1"/>
            <a:endParaRPr lang="en-US" sz="1400" dirty="0"/>
          </a:p>
        </p:txBody>
      </p:sp>
      <p:sp>
        <p:nvSpPr>
          <p:cNvPr id="28" name="TextBox 19"/>
          <p:cNvSpPr txBox="1">
            <a:spLocks noChangeArrowheads="1"/>
          </p:cNvSpPr>
          <p:nvPr/>
        </p:nvSpPr>
        <p:spPr bwMode="auto">
          <a:xfrm>
            <a:off x="4876800" y="4881890"/>
            <a:ext cx="397986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100" i="1" dirty="0">
                <a:latin typeface="Calibri" pitchFamily="34" charset="0"/>
              </a:rPr>
              <a:t>Questions?  Call or text </a:t>
            </a:r>
            <a:r>
              <a:rPr lang="en-US" sz="1100" i="1" dirty="0" err="1" smtClean="0">
                <a:latin typeface="Calibri" pitchFamily="34" charset="0"/>
              </a:rPr>
              <a:t>xxxx</a:t>
            </a:r>
            <a:r>
              <a:rPr lang="en-US" sz="1100" i="1" dirty="0" smtClean="0">
                <a:latin typeface="Calibri" pitchFamily="34" charset="0"/>
              </a:rPr>
              <a:t> </a:t>
            </a:r>
            <a:r>
              <a:rPr lang="en-US" sz="1100" i="1" dirty="0" err="1" smtClean="0">
                <a:latin typeface="Calibri" pitchFamily="34" charset="0"/>
              </a:rPr>
              <a:t>xxxxx</a:t>
            </a:r>
            <a:r>
              <a:rPr lang="en-US" sz="1100" i="1" dirty="0" smtClean="0">
                <a:latin typeface="Calibri" pitchFamily="34" charset="0"/>
              </a:rPr>
              <a:t> (xxx) xxx-</a:t>
            </a:r>
            <a:r>
              <a:rPr lang="en-US" sz="1100" i="1" dirty="0" err="1" smtClean="0">
                <a:latin typeface="Calibri" pitchFamily="34" charset="0"/>
              </a:rPr>
              <a:t>xxxx</a:t>
            </a:r>
            <a:endParaRPr lang="en-US" sz="110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6376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763" y="114300"/>
            <a:ext cx="8229600" cy="8572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4"/>
                </a:solidFill>
              </a:rPr>
              <a:t>Tips for scheduling 4 classes </a:t>
            </a:r>
            <a:endParaRPr lang="en-US" sz="5400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76350"/>
            <a:ext cx="8229600" cy="33147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Choose days and times that work the best for the friends &amp; family you will be inviting. </a:t>
            </a:r>
          </a:p>
          <a:p>
            <a:r>
              <a:rPr lang="en-US" dirty="0" smtClean="0"/>
              <a:t>New WA’s:  </a:t>
            </a:r>
            <a:r>
              <a:rPr lang="en-US" sz="2600" i="1" dirty="0" smtClean="0"/>
              <a:t>This is your training.  Keep to basic class.</a:t>
            </a:r>
          </a:p>
          <a:p>
            <a:pPr marL="0" indent="0">
              <a:buNone/>
            </a:pPr>
            <a:r>
              <a:rPr lang="en-US" sz="2400" dirty="0" smtClean="0"/>
              <a:t>    -  Enroller/Up-line would present 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class.  You help with         </a:t>
            </a:r>
          </a:p>
          <a:p>
            <a:pPr marL="0" indent="0">
              <a:buNone/>
            </a:pPr>
            <a:r>
              <a:rPr lang="en-US" sz="2400" dirty="0" smtClean="0"/>
              <a:t>       classes 2 &amp; 3 and then teach the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class on your own.</a:t>
            </a:r>
            <a:endParaRPr lang="en-US" dirty="0" smtClean="0"/>
          </a:p>
          <a:p>
            <a:r>
              <a:rPr lang="en-US" dirty="0" smtClean="0"/>
              <a:t>Seasoned WA’s:  </a:t>
            </a:r>
            <a:r>
              <a:rPr lang="en-US" sz="2400" dirty="0" smtClean="0"/>
              <a:t>Jump start your business by hosting “themed” classes one time where bookings are encouraged.  Continue to teach basic classes from those bookings.</a:t>
            </a:r>
          </a:p>
          <a:p>
            <a:pPr marL="0" indent="0">
              <a:buNone/>
            </a:pPr>
            <a:r>
              <a:rPr lang="en-US" sz="2400" dirty="0" smtClean="0"/>
              <a:t>	- Essential Oil Bingo 		- Make and Take</a:t>
            </a:r>
          </a:p>
          <a:p>
            <a:pPr marL="0" indent="0">
              <a:buNone/>
            </a:pPr>
            <a:r>
              <a:rPr lang="en-US" sz="2400" dirty="0" smtClean="0"/>
              <a:t>	- Mood Management		- EO’s for Babies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Essential Oils Experience		- Women’s Health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766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763" y="400050"/>
            <a:ext cx="8229600" cy="1165622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6000" b="1" dirty="0" smtClean="0">
                <a:solidFill>
                  <a:schemeClr val="accent4"/>
                </a:solidFill>
              </a:rPr>
              <a:t>Step #3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Insure A Strong Attendance!</a:t>
            </a:r>
            <a:br>
              <a:rPr lang="en-US" sz="6000" b="1" dirty="0" smtClean="0"/>
            </a:b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4753"/>
            <a:ext cx="8382000" cy="29372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u="sng" dirty="0" smtClean="0"/>
              <a:t>3 Contact Method</a:t>
            </a:r>
            <a:r>
              <a:rPr lang="en-US" sz="4800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Make Guest List of 100+. 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contact:  Invitation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contact: The follow-up invite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contact: The day before call or text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81000" y="2653393"/>
            <a:ext cx="304800" cy="9086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985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763" y="400050"/>
            <a:ext cx="8229600" cy="8572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4"/>
                </a:solidFill>
              </a:rPr>
              <a:t>Make Guest List of </a:t>
            </a:r>
            <a:br>
              <a:rPr lang="en-US" sz="5400" b="1" dirty="0" smtClean="0">
                <a:solidFill>
                  <a:schemeClr val="accent4"/>
                </a:solidFill>
              </a:rPr>
            </a:br>
            <a:r>
              <a:rPr lang="en-US" sz="5400" b="1" dirty="0" smtClean="0">
                <a:solidFill>
                  <a:schemeClr val="accent4"/>
                </a:solidFill>
              </a:rPr>
              <a:t>100 or more!</a:t>
            </a:r>
            <a:endParaRPr lang="en-US" sz="5400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63" y="1543051"/>
            <a:ext cx="8344237" cy="3394472"/>
          </a:xfrm>
        </p:spPr>
        <p:txBody>
          <a:bodyPr/>
          <a:lstStyle/>
          <a:p>
            <a:r>
              <a:rPr lang="en-US" dirty="0" smtClean="0"/>
              <a:t>Make these 4 classes your one-time invite blow-out!  Invite the world!!!  </a:t>
            </a:r>
            <a:r>
              <a:rPr lang="en-US" b="1" i="1" dirty="0" smtClean="0"/>
              <a:t>Yes…DO IT!</a:t>
            </a:r>
          </a:p>
          <a:p>
            <a:pPr marL="457200" lvl="1" indent="0">
              <a:buNone/>
            </a:pPr>
            <a:r>
              <a:rPr lang="en-US" sz="2000" dirty="0" smtClean="0"/>
              <a:t>(If we do this right, you only have to do this once.)</a:t>
            </a:r>
          </a:p>
          <a:p>
            <a:r>
              <a:rPr lang="en-US" dirty="0" smtClean="0"/>
              <a:t>Don’t pre-judge who will be interested.</a:t>
            </a:r>
          </a:p>
          <a:p>
            <a:r>
              <a:rPr lang="en-US" dirty="0" smtClean="0"/>
              <a:t>Don’t rule out those you don’t know yet.</a:t>
            </a:r>
          </a:p>
          <a:p>
            <a:r>
              <a:rPr lang="en-US" dirty="0" smtClean="0"/>
              <a:t>Don’t stop at 100.</a:t>
            </a:r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143000" y="408215"/>
            <a:ext cx="446314" cy="2286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5447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763" y="228600"/>
            <a:ext cx="8229600" cy="857250"/>
          </a:xfrm>
        </p:spPr>
        <p:txBody>
          <a:bodyPr>
            <a:noAutofit/>
          </a:bodyPr>
          <a:lstStyle/>
          <a:p>
            <a:r>
              <a:rPr lang="en-US" sz="5400" b="1" u="sng" dirty="0" smtClean="0"/>
              <a:t>Contact #1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3200" dirty="0" smtClean="0"/>
              <a:t>(2 weeks before class)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28750"/>
            <a:ext cx="8229600" cy="35659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800" dirty="0" smtClean="0"/>
              <a:t>Invite guests from list of 100.</a:t>
            </a:r>
          </a:p>
          <a:p>
            <a:pPr lvl="1"/>
            <a:r>
              <a:rPr lang="en-US" sz="3200" dirty="0" smtClean="0"/>
              <a:t>In person  </a:t>
            </a:r>
            <a:r>
              <a:rPr lang="en-US" sz="2400" dirty="0" smtClean="0"/>
              <a:t>(Majority of those in attendance will be those you invited in person!)</a:t>
            </a:r>
          </a:p>
          <a:p>
            <a:pPr lvl="1"/>
            <a:r>
              <a:rPr lang="en-US" sz="3200" dirty="0"/>
              <a:t>B</a:t>
            </a:r>
            <a:r>
              <a:rPr lang="en-US" sz="3200" dirty="0" smtClean="0"/>
              <a:t>y mail or leave at door</a:t>
            </a:r>
          </a:p>
          <a:p>
            <a:pPr lvl="1"/>
            <a:r>
              <a:rPr lang="en-US" sz="3200" dirty="0" smtClean="0"/>
              <a:t>By </a:t>
            </a:r>
            <a:r>
              <a:rPr lang="en-US" sz="3200" dirty="0" err="1" smtClean="0"/>
              <a:t>Evite</a:t>
            </a:r>
            <a:r>
              <a:rPr lang="en-US" sz="3200" dirty="0" smtClean="0"/>
              <a:t>/Email </a:t>
            </a:r>
          </a:p>
          <a:p>
            <a:pPr lvl="1"/>
            <a:r>
              <a:rPr lang="en-US" sz="3200" dirty="0" smtClean="0"/>
              <a:t>By Text</a:t>
            </a:r>
          </a:p>
          <a:p>
            <a:pPr lvl="1"/>
            <a:r>
              <a:rPr lang="en-US" sz="3200" dirty="0" smtClean="0"/>
              <a:t>Facebook </a:t>
            </a:r>
            <a:r>
              <a:rPr lang="en-US" sz="2400" dirty="0" smtClean="0"/>
              <a:t>(not always the best, but can work.)</a:t>
            </a:r>
          </a:p>
          <a:p>
            <a:pPr marL="457200" lvl="1" indent="0">
              <a:buNone/>
            </a:pPr>
            <a:r>
              <a:rPr lang="en-US" b="1" u="sng" dirty="0" smtClean="0"/>
              <a:t>Remember</a:t>
            </a:r>
            <a:r>
              <a:rPr lang="en-US" dirty="0" smtClean="0"/>
              <a:t>: Those who have had an oil experience </a:t>
            </a:r>
            <a:r>
              <a:rPr lang="en-US" i="1" dirty="0" smtClean="0"/>
              <a:t>BEFORE</a:t>
            </a:r>
            <a:r>
              <a:rPr lang="en-US" dirty="0" smtClean="0"/>
              <a:t> the class are more likely to enroll.  Pull out your oils when inviting.</a:t>
            </a:r>
          </a:p>
        </p:txBody>
      </p:sp>
    </p:spTree>
    <p:extLst>
      <p:ext uri="{BB962C8B-B14F-4D97-AF65-F5344CB8AC3E}">
        <p14:creationId xmlns="" xmlns:p14="http://schemas.microsoft.com/office/powerpoint/2010/main" val="648933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763" y="22860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sz="6000" b="1" u="sng" dirty="0" smtClean="0"/>
              <a:t>Contact #2: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3600" dirty="0" smtClean="0"/>
              <a:t>(one week before class)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28750"/>
            <a:ext cx="8763000" cy="33944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Call/text those you gave invites to: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r>
              <a:rPr lang="en-US" sz="2800" i="1" dirty="0" smtClean="0"/>
              <a:t>Samples given </a:t>
            </a:r>
            <a:r>
              <a:rPr lang="en-US" sz="2800" dirty="0" smtClean="0"/>
              <a:t>– “Tell me your experience with the sample oil I gave you.”</a:t>
            </a:r>
          </a:p>
          <a:p>
            <a:pPr marL="0" indent="0">
              <a:buNone/>
            </a:pP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Invite left at door </a:t>
            </a:r>
            <a:r>
              <a:rPr lang="en-US" sz="2800" dirty="0" smtClean="0"/>
              <a:t>– “I want to make sure you got the invite I left at your door.”</a:t>
            </a:r>
          </a:p>
          <a:p>
            <a:pPr marL="0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i="1" dirty="0" smtClean="0"/>
              <a:t>Invite given in person </a:t>
            </a:r>
            <a:r>
              <a:rPr lang="en-US" sz="2800" dirty="0" smtClean="0"/>
              <a:t>– “I want to make sure you understood what the invite was.”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r>
              <a:rPr lang="en-US" sz="2800" i="1" dirty="0" smtClean="0"/>
              <a:t>Email or </a:t>
            </a:r>
            <a:r>
              <a:rPr lang="en-US" sz="2800" i="1" dirty="0" err="1" smtClean="0"/>
              <a:t>Facebook</a:t>
            </a:r>
            <a:r>
              <a:rPr lang="en-US" sz="2800" i="1" dirty="0" smtClean="0"/>
              <a:t> invite </a:t>
            </a:r>
            <a:r>
              <a:rPr lang="en-US" sz="2800" dirty="0" smtClean="0"/>
              <a:t>– “Did you get the invite I sent you a few days ago?”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Anything you can do to personalize it…</a:t>
            </a:r>
            <a:r>
              <a:rPr lang="en-US" b="1" i="1" dirty="0" smtClean="0"/>
              <a:t>DO IT</a:t>
            </a:r>
            <a:r>
              <a:rPr lang="en-US" i="1" dirty="0" smtClean="0"/>
              <a:t>!</a:t>
            </a:r>
          </a:p>
        </p:txBody>
      </p:sp>
    </p:spTree>
    <p:extLst>
      <p:ext uri="{BB962C8B-B14F-4D97-AF65-F5344CB8AC3E}">
        <p14:creationId xmlns="" xmlns:p14="http://schemas.microsoft.com/office/powerpoint/2010/main" val="851409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5750"/>
            <a:ext cx="8382000" cy="4229100"/>
          </a:xfrm>
        </p:spPr>
        <p:txBody>
          <a:bodyPr>
            <a:normAutofit fontScale="90000"/>
          </a:bodyPr>
          <a:lstStyle/>
          <a:p>
            <a:r>
              <a:rPr lang="en-US" sz="7300" b="1" dirty="0" smtClean="0"/>
              <a:t/>
            </a:r>
            <a:br>
              <a:rPr lang="en-US" sz="7300" b="1" dirty="0" smtClean="0"/>
            </a:br>
            <a:r>
              <a:rPr lang="en-US" sz="6000" b="1" u="sng" dirty="0" smtClean="0"/>
              <a:t>Contact #3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3600" dirty="0" smtClean="0"/>
              <a:t>(the day before or day of class) </a:t>
            </a:r>
            <a:br>
              <a:rPr lang="en-US" sz="3600" dirty="0" smtClean="0"/>
            </a:br>
            <a:r>
              <a:rPr lang="en-US" sz="4000" b="1" dirty="0" smtClean="0"/>
              <a:t>The “letting you know” call or Text</a:t>
            </a:r>
            <a:br>
              <a:rPr lang="en-US" sz="4000" b="1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b="1" i="1" u="sng" dirty="0" smtClean="0"/>
              <a:t>  I’m calling to let you know:</a:t>
            </a:r>
            <a:br>
              <a:rPr lang="en-US" sz="3100" b="1" i="1" u="sng" dirty="0" smtClean="0"/>
            </a:br>
            <a:r>
              <a:rPr lang="en-US" sz="3100" i="1" dirty="0" smtClean="0"/>
              <a:t>“</a:t>
            </a:r>
            <a:r>
              <a:rPr lang="en-US" sz="3100" i="1" dirty="0"/>
              <a:t>I</a:t>
            </a:r>
            <a:r>
              <a:rPr lang="en-US" sz="3100" i="1" dirty="0" smtClean="0"/>
              <a:t>f you bring a friend you get a free gift.”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i="1" dirty="0" smtClean="0"/>
              <a:t>“There will be an on-time prize drawing so be on-time!”</a:t>
            </a:r>
            <a:r>
              <a:rPr lang="en-US" sz="1100" i="1" dirty="0" smtClean="0"/>
              <a:t/>
            </a:r>
            <a:br>
              <a:rPr lang="en-US" sz="1100" i="1" dirty="0" smtClean="0"/>
            </a:br>
            <a:r>
              <a:rPr lang="en-US" sz="3100" i="1" dirty="0" smtClean="0"/>
              <a:t>“Everyone goes home with a sample.”</a:t>
            </a:r>
            <a:r>
              <a:rPr lang="en-US" sz="1100" i="1" dirty="0" smtClean="0"/>
              <a:t/>
            </a:r>
            <a:br>
              <a:rPr lang="en-US" sz="1100" i="1" dirty="0" smtClean="0"/>
            </a:br>
            <a:r>
              <a:rPr lang="en-US" sz="3100" i="1" dirty="0" smtClean="0"/>
              <a:t>“There is a special this month!”</a:t>
            </a:r>
            <a:r>
              <a:rPr lang="en-US" sz="1100" i="1" dirty="0" smtClean="0"/>
              <a:t/>
            </a:r>
            <a:br>
              <a:rPr lang="en-US" sz="1100" i="1" dirty="0" smtClean="0"/>
            </a:br>
            <a:r>
              <a:rPr lang="en-US" sz="2700" b="1" i="1" dirty="0" smtClean="0"/>
              <a:t/>
            </a:r>
            <a:br>
              <a:rPr lang="en-US" sz="2700" b="1" i="1" dirty="0" smtClean="0"/>
            </a:br>
            <a:r>
              <a:rPr lang="en-US" sz="2700" b="1" i="1" dirty="0" smtClean="0">
                <a:solidFill>
                  <a:schemeClr val="accent2">
                    <a:lumMod val="75000"/>
                  </a:schemeClr>
                </a:solidFill>
              </a:rPr>
              <a:t>This last contact can determine the whole outcome of your class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</p:spTree>
    <p:extLst>
      <p:ext uri="{BB962C8B-B14F-4D97-AF65-F5344CB8AC3E}">
        <p14:creationId xmlns="" xmlns:p14="http://schemas.microsoft.com/office/powerpoint/2010/main" val="202434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29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chemeClr val="accent4"/>
                </a:solidFill>
              </a:rPr>
              <a:t>Step #4: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b="1" dirty="0"/>
              <a:t>G</a:t>
            </a:r>
            <a:r>
              <a:rPr lang="en-US" sz="6000" b="1" dirty="0" smtClean="0"/>
              <a:t>et Future Classes on your Calendar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95550"/>
            <a:ext cx="8229600" cy="230862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700" dirty="0" smtClean="0"/>
              <a:t>Why is this important?  </a:t>
            </a:r>
          </a:p>
          <a:p>
            <a:pPr marL="514350" indent="-514350">
              <a:buAutoNum type="arabicPeriod"/>
            </a:pPr>
            <a:r>
              <a:rPr lang="en-US" dirty="0" smtClean="0"/>
              <a:t>Your business will die if you don’t continue to get future classes on your calendar.</a:t>
            </a:r>
          </a:p>
          <a:p>
            <a:pPr marL="514350" indent="-514350">
              <a:buAutoNum type="arabicPeriod"/>
            </a:pPr>
            <a:r>
              <a:rPr lang="en-US" dirty="0" smtClean="0"/>
              <a:t>You are using your warm market to tap into other people’s warm market.</a:t>
            </a:r>
          </a:p>
          <a:p>
            <a:pPr marL="514350" indent="-514350">
              <a:buAutoNum type="arabicPeriod"/>
            </a:pPr>
            <a:r>
              <a:rPr lang="en-US" dirty="0" smtClean="0"/>
              <a:t>When you get outside of your friends and family, you become the “expert”.  This is when your business officially starts!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07226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PRIZE DRAWING SLIPS</a:t>
            </a:r>
            <a:br>
              <a:rPr lang="en-US" sz="6600" b="1" dirty="0" smtClean="0"/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(your Golden Ticket)</a:t>
            </a:r>
            <a:endParaRPr lang="en-US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657350"/>
            <a:ext cx="4381164" cy="28575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/>
              <a:t>The best way to get future classes on your calendar.</a:t>
            </a:r>
          </a:p>
          <a:p>
            <a:r>
              <a:rPr lang="en-US" dirty="0" smtClean="0"/>
              <a:t>For those who marked </a:t>
            </a:r>
            <a:r>
              <a:rPr lang="en-US" b="1" i="1" dirty="0" smtClean="0"/>
              <a:t>maybe</a:t>
            </a:r>
            <a:r>
              <a:rPr lang="en-US" dirty="0" smtClean="0"/>
              <a:t> for hosting a class, ask – “When were you </a:t>
            </a:r>
            <a:r>
              <a:rPr lang="en-US" b="1" i="1" dirty="0" smtClean="0"/>
              <a:t>MAYBE</a:t>
            </a:r>
            <a:r>
              <a:rPr lang="en-US" dirty="0" smtClean="0"/>
              <a:t> thinking of hosting a class?”</a:t>
            </a:r>
          </a:p>
          <a:p>
            <a:r>
              <a:rPr lang="en-US" dirty="0" smtClean="0"/>
              <a:t>Write information on back as a reference when you call them later on.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8" y="1581150"/>
            <a:ext cx="4559206" cy="32575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04457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763" y="457200"/>
            <a:ext cx="8229600" cy="85725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4"/>
                </a:solidFill>
              </a:rPr>
              <a:t>How to Get People to schedule a class </a:t>
            </a:r>
            <a:r>
              <a:rPr lang="en-US" sz="4800" b="1" i="1" u="sng" dirty="0" smtClean="0">
                <a:solidFill>
                  <a:schemeClr val="accent4"/>
                </a:solidFill>
              </a:rPr>
              <a:t>the</a:t>
            </a:r>
            <a:r>
              <a:rPr lang="en-US" sz="4800" b="1" i="1" dirty="0" smtClean="0">
                <a:solidFill>
                  <a:schemeClr val="accent4"/>
                </a:solidFill>
              </a:rPr>
              <a:t> </a:t>
            </a:r>
            <a:r>
              <a:rPr lang="en-US" sz="4800" b="1" dirty="0" smtClean="0">
                <a:solidFill>
                  <a:schemeClr val="accent4"/>
                </a:solidFill>
              </a:rPr>
              <a:t>night of the class</a:t>
            </a:r>
            <a:endParaRPr lang="en-US" sz="4800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2150"/>
            <a:ext cx="8229600" cy="265152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Have your calendar/phone available with the next 6 dates high-lighted. </a:t>
            </a:r>
          </a:p>
          <a:p>
            <a:r>
              <a:rPr lang="en-US" sz="2800" dirty="0" smtClean="0"/>
              <a:t>Say to them – “I have these 3 dates available,  what works the best for you?”</a:t>
            </a:r>
          </a:p>
          <a:p>
            <a:r>
              <a:rPr lang="en-US" sz="2800" dirty="0" smtClean="0"/>
              <a:t>Give them something right then with the date/time of their class on it.  Tell them to look for an email from you with the invite attached. 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79226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200150"/>
            <a:ext cx="8153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Appeal to your personal circle of Influence.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Train during their highest point of Excitement.  </a:t>
            </a:r>
            <a:r>
              <a:rPr lang="en-US" sz="3200" dirty="0" smtClean="0"/>
              <a:t>(1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week)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3 Strikes &amp; You’re Out</a:t>
            </a:r>
            <a:r>
              <a:rPr lang="en-US" sz="3600" dirty="0" smtClean="0"/>
              <a:t>	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Keep it simple!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</a:rPr>
              <a:t>THE BEST WAY TO GET STARTED:</a:t>
            </a:r>
            <a:endParaRPr lang="en-US" b="1" dirty="0">
              <a:solidFill>
                <a:schemeClr val="accent4"/>
              </a:solidFill>
            </a:endParaRPr>
          </a:p>
        </p:txBody>
      </p:sp>
      <p:pic>
        <p:nvPicPr>
          <p:cNvPr id="4" name="Picture 3" descr="getting start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300" y="3105150"/>
            <a:ext cx="1553149" cy="19145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6223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66750"/>
            <a:ext cx="8344237" cy="3829050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Consistency!</a:t>
            </a:r>
            <a:r>
              <a:rPr lang="en-US" sz="8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8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chemeClr val="bg2">
                    <a:lumMod val="10000"/>
                  </a:schemeClr>
                </a:solidFill>
              </a:rPr>
              <a:t>Hold 2 classes a week for the next 4 weeks.</a:t>
            </a:r>
            <a:br>
              <a:rPr lang="en-US" sz="5400" b="1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en-US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92248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660" y="0"/>
            <a:ext cx="8305799" cy="604497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What 6 weeks to Elite looks like!</a:t>
            </a:r>
            <a:endParaRPr lang="en-US" sz="3200" b="1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9635191"/>
              </p:ext>
            </p:extLst>
          </p:nvPr>
        </p:nvGraphicFramePr>
        <p:xfrm>
          <a:off x="587829" y="524460"/>
          <a:ext cx="8115298" cy="8359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2443"/>
                <a:gridCol w="1092444"/>
                <a:gridCol w="1170476"/>
                <a:gridCol w="1326540"/>
                <a:gridCol w="1326540"/>
                <a:gridCol w="947527"/>
                <a:gridCol w="1159328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Sunday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Tuesday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Wednesday</a:t>
                      </a:r>
                      <a:r>
                        <a:rPr lang="en-US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Thursday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Friday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Saturday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9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11:00</a:t>
                      </a:r>
                      <a:r>
                        <a:rPr lang="en-US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Class</a:t>
                      </a:r>
                    </a:p>
                    <a:p>
                      <a:endParaRPr lang="en-US" sz="600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7:00 Class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endParaRPr lang="en-US" sz="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7:00 Class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endParaRPr lang="en-US" sz="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3:00 Class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23591311"/>
              </p:ext>
            </p:extLst>
          </p:nvPr>
        </p:nvGraphicFramePr>
        <p:xfrm>
          <a:off x="598714" y="1774345"/>
          <a:ext cx="8131631" cy="6145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1154"/>
                <a:gridCol w="1099852"/>
                <a:gridCol w="1178413"/>
                <a:gridCol w="1335535"/>
                <a:gridCol w="1335535"/>
                <a:gridCol w="953952"/>
                <a:gridCol w="1167190"/>
              </a:tblGrid>
              <a:tr h="3314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Sunday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Tuesday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Wednesday</a:t>
                      </a:r>
                      <a:r>
                        <a:rPr lang="en-US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Thursday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Friday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Saturday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7:00 Class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 smtClean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7:00 class</a:t>
                      </a:r>
                      <a:endParaRPr lang="en-US" sz="1200" b="1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87829" y="142875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2</a:t>
            </a:r>
            <a:r>
              <a:rPr lang="en-US" sz="2000" b="1" baseline="30000" dirty="0" smtClean="0"/>
              <a:t>nd</a:t>
            </a:r>
            <a:r>
              <a:rPr lang="en-US" sz="2000" b="1" dirty="0" smtClean="0"/>
              <a:t> Week – no classes</a:t>
            </a:r>
            <a:endParaRPr lang="en-US" sz="20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32690101"/>
              </p:ext>
            </p:extLst>
          </p:nvPr>
        </p:nvGraphicFramePr>
        <p:xfrm>
          <a:off x="587829" y="3143251"/>
          <a:ext cx="8175170" cy="564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0503"/>
                <a:gridCol w="1100504"/>
                <a:gridCol w="1179111"/>
                <a:gridCol w="1336326"/>
                <a:gridCol w="1336326"/>
                <a:gridCol w="954518"/>
                <a:gridCol w="1167882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Sunday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Tuesday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Wednesday</a:t>
                      </a:r>
                      <a:r>
                        <a:rPr lang="en-US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Thursday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Friday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Saturday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7:00 Class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 smtClean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7:00 class</a:t>
                      </a:r>
                      <a:endParaRPr lang="en-US" sz="1200" b="1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18958287"/>
              </p:ext>
            </p:extLst>
          </p:nvPr>
        </p:nvGraphicFramePr>
        <p:xfrm>
          <a:off x="587830" y="2457451"/>
          <a:ext cx="8153399" cy="564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7572"/>
                <a:gridCol w="1097573"/>
                <a:gridCol w="1175971"/>
                <a:gridCol w="1332768"/>
                <a:gridCol w="1332768"/>
                <a:gridCol w="951976"/>
                <a:gridCol w="1164771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Sunday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Tuesday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Wednesday</a:t>
                      </a:r>
                      <a:r>
                        <a:rPr lang="en-US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Thursday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Friday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Saturday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baseline="0" dirty="0" smtClean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7:00 class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2:00 class</a:t>
                      </a:r>
                      <a:endParaRPr lang="en-US" sz="1200" b="1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16984567"/>
              </p:ext>
            </p:extLst>
          </p:nvPr>
        </p:nvGraphicFramePr>
        <p:xfrm>
          <a:off x="533400" y="3867150"/>
          <a:ext cx="8186057" cy="564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1968"/>
                <a:gridCol w="1101969"/>
                <a:gridCol w="1180682"/>
                <a:gridCol w="1338106"/>
                <a:gridCol w="1338106"/>
                <a:gridCol w="955789"/>
                <a:gridCol w="1169437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Sunday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Tuesday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Wednesday</a:t>
                      </a:r>
                      <a:r>
                        <a:rPr lang="en-US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Thursday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Friday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Saturday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11:00 class</a:t>
                      </a:r>
                      <a:endParaRPr lang="en-US" sz="1200" b="1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baseline="0" dirty="0" smtClean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 smtClean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7:00 class</a:t>
                      </a:r>
                      <a:endParaRPr lang="en-US" sz="1200" b="1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0500" y="8001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1386" y="142510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" y="19431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0500" y="2587785"/>
            <a:ext cx="225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3286" y="33147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3943350"/>
            <a:ext cx="43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455295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Red = Your personal classes         </a:t>
            </a:r>
            <a:r>
              <a:rPr lang="en-US" b="1" dirty="0" smtClean="0"/>
              <a:t>Black = Classes you hold with friends and family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67069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750"/>
            <a:ext cx="8229937" cy="38516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do in your 1</a:t>
            </a:r>
            <a:r>
              <a:rPr lang="en-US" sz="66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week, </a:t>
            </a:r>
            <a:b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determines your success in 6 weeks! </a:t>
            </a:r>
            <a:b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597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43434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300" b="1" dirty="0"/>
              <a:t> </a:t>
            </a:r>
            <a:r>
              <a:rPr lang="en-US" sz="4300" b="1" dirty="0" smtClean="0"/>
              <a:t> </a:t>
            </a:r>
            <a:r>
              <a:rPr lang="en-US" sz="4300" b="1" dirty="0" smtClean="0">
                <a:solidFill>
                  <a:schemeClr val="accent4"/>
                </a:solidFill>
              </a:rPr>
              <a:t>What’s the Outcome?! </a:t>
            </a:r>
          </a:p>
          <a:p>
            <a:pPr marL="0" indent="0">
              <a:buNone/>
            </a:pPr>
            <a:endParaRPr lang="en-US" sz="4300" b="1" dirty="0"/>
          </a:p>
          <a:p>
            <a:r>
              <a:rPr lang="en-US" sz="2800" dirty="0" smtClean="0"/>
              <a:t>Enrollments!</a:t>
            </a:r>
          </a:p>
          <a:p>
            <a:r>
              <a:rPr lang="en-US" sz="2800" dirty="0" smtClean="0"/>
              <a:t>WA is trained &amp; actively teaching classes.</a:t>
            </a:r>
          </a:p>
          <a:p>
            <a:r>
              <a:rPr lang="en-US" sz="2800" dirty="0" smtClean="0"/>
              <a:t>GREAT Fast Start checks!</a:t>
            </a:r>
          </a:p>
          <a:p>
            <a:r>
              <a:rPr lang="en-US" sz="2800" dirty="0" smtClean="0"/>
              <a:t>You are set up for a SUCCESSFUL BUSINESS &amp; know how to train future business builders.  </a:t>
            </a:r>
          </a:p>
          <a:p>
            <a:r>
              <a:rPr lang="en-US" sz="2800" dirty="0" smtClean="0"/>
              <a:t>Future classes booked on your calendar</a:t>
            </a:r>
            <a:r>
              <a:rPr lang="en-US" sz="2800" dirty="0"/>
              <a:t> </a:t>
            </a:r>
            <a:r>
              <a:rPr lang="en-US" sz="2800" dirty="0" smtClean="0"/>
              <a:t>to keep your business going. </a:t>
            </a:r>
          </a:p>
          <a:p>
            <a:r>
              <a:rPr lang="en-US" sz="2800" dirty="0" smtClean="0"/>
              <a:t>You have learned what to duplicate &amp; set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  the foundation for Diamond (and beyond)!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240931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971550"/>
            <a:ext cx="2594741" cy="2006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</a:rPr>
              <a:t>Let’s get started….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742950"/>
            <a:ext cx="60198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Next 24 Hours: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Make Your 100+ Names List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Ask Your </a:t>
            </a:r>
            <a:r>
              <a:rPr lang="en-US" dirty="0" err="1" smtClean="0"/>
              <a:t>Upline</a:t>
            </a:r>
            <a:r>
              <a:rPr lang="en-US" dirty="0" smtClean="0"/>
              <a:t> to Teach</a:t>
            </a:r>
          </a:p>
          <a:p>
            <a:r>
              <a:rPr lang="en-US" b="1" dirty="0" smtClean="0"/>
              <a:t>The Next 48 Hours: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Pick Your Class Dates &amp; Times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Create Your Invitation</a:t>
            </a:r>
          </a:p>
          <a:p>
            <a:r>
              <a:rPr lang="en-US" b="1" dirty="0" smtClean="0"/>
              <a:t>The Next 72 Hours: </a:t>
            </a:r>
            <a:r>
              <a:rPr lang="en-US" b="1" i="1" dirty="0" smtClean="0"/>
              <a:t>Class Materials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Tear Pad, Product Guide, Class in a Box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Membership Kit Flyer (EDGE Success)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Prize Drawing Slips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Giveaways/Prizes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Oil Event Host Planner (Optional) – </a:t>
            </a:r>
            <a:r>
              <a:rPr lang="en-US" i="1" dirty="0" err="1" smtClean="0"/>
              <a:t>MyOilBusiness.com</a:t>
            </a:r>
            <a:endParaRPr lang="en-US" i="1" dirty="0" smtClean="0"/>
          </a:p>
          <a:p>
            <a:r>
              <a:rPr lang="en-US" b="1" dirty="0" smtClean="0"/>
              <a:t>The Rest of the Week: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Invite Everyone To Your Classes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64205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16496"/>
            <a:ext cx="7391738" cy="85725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accent4"/>
                </a:solidFill>
              </a:rPr>
              <a:t>4 Steps to SUCCESS!</a:t>
            </a:r>
            <a:endParaRPr lang="en-US" sz="5400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362" y="1828800"/>
            <a:ext cx="7848600" cy="222885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4400" dirty="0" smtClean="0"/>
              <a:t>Step 1:  Set a </a:t>
            </a:r>
            <a:r>
              <a:rPr lang="en-US" sz="14400" dirty="0" smtClean="0"/>
              <a:t>Goal				</a:t>
            </a:r>
            <a:endParaRPr lang="en-US" sz="144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4400" dirty="0" smtClean="0"/>
              <a:t>Step 2:  Schedule 4 Classes in 1 week.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4400" dirty="0" smtClean="0"/>
              <a:t>Step 3:  Insure a STRONG Attendance.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4400" dirty="0" smtClean="0"/>
              <a:t>Step 4:  Get future classes on your   		      calendar. </a:t>
            </a:r>
            <a:r>
              <a:rPr lang="en-US" sz="3600" dirty="0" smtClean="0"/>
              <a:t>	</a:t>
            </a:r>
            <a:r>
              <a:rPr lang="en-US" sz="3600" dirty="0"/>
              <a:t> </a:t>
            </a:r>
            <a:r>
              <a:rPr lang="en-US" sz="3600" dirty="0" smtClean="0"/>
              <a:t>      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200" dirty="0" smtClean="0"/>
              <a:t>                                           </a:t>
            </a:r>
            <a:r>
              <a:rPr lang="en-US" sz="11200" dirty="0" smtClean="0"/>
              <a:t> </a:t>
            </a:r>
            <a:endParaRPr lang="en-US" sz="4200" dirty="0"/>
          </a:p>
        </p:txBody>
      </p:sp>
      <p:pic>
        <p:nvPicPr>
          <p:cNvPr id="4" name="Picture 3" descr="stai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199" y="1094024"/>
            <a:ext cx="1743075" cy="14396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954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5750"/>
            <a:ext cx="8915400" cy="857250"/>
          </a:xfrm>
        </p:spPr>
        <p:txBody>
          <a:bodyPr>
            <a:noAutofit/>
          </a:bodyPr>
          <a:lstStyle/>
          <a:p>
            <a:r>
              <a:rPr lang="en-US" sz="6600" b="1" u="sng" dirty="0" smtClean="0">
                <a:solidFill>
                  <a:schemeClr val="accent4"/>
                </a:solidFill>
              </a:rPr>
              <a:t>Step #1</a:t>
            </a:r>
            <a:r>
              <a:rPr lang="en-US" sz="10000" b="1" u="sng" dirty="0" smtClean="0">
                <a:solidFill>
                  <a:schemeClr val="accent4"/>
                </a:solidFill>
              </a:rPr>
              <a:t/>
            </a:r>
            <a:br>
              <a:rPr lang="en-US" sz="10000" b="1" u="sng" dirty="0" smtClean="0">
                <a:solidFill>
                  <a:schemeClr val="accent4"/>
                </a:solidFill>
              </a:rPr>
            </a:br>
            <a:endParaRPr lang="en-US" sz="3600" b="1" dirty="0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352550"/>
            <a:ext cx="8534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Set a Goal - Elite in 6 weeks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 smtClean="0"/>
          </a:p>
          <a:p>
            <a:pPr algn="ctr"/>
            <a:r>
              <a:rPr lang="en-US" sz="3600" b="1" dirty="0" smtClean="0"/>
              <a:t>What </a:t>
            </a:r>
            <a:r>
              <a:rPr lang="en-US" sz="3600" b="1" dirty="0"/>
              <a:t>you do your first week determines </a:t>
            </a:r>
            <a:br>
              <a:rPr lang="en-US" sz="3600" b="1" dirty="0"/>
            </a:br>
            <a:r>
              <a:rPr lang="en-US" sz="3600" b="1" dirty="0"/>
              <a:t>your outcome in 6 weeks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58454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177165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4"/>
                </a:solidFill>
              </a:rPr>
              <a:t>Why Elite is the first Stepping Stone to SUCCESS!</a:t>
            </a:r>
            <a:endParaRPr lang="en-US" sz="4800" b="1" i="1" dirty="0">
              <a:solidFill>
                <a:schemeClr val="accent4"/>
              </a:solidFill>
            </a:endParaRPr>
          </a:p>
        </p:txBody>
      </p:sp>
      <p:sp>
        <p:nvSpPr>
          <p:cNvPr id="3" name="Trapezoid 2"/>
          <p:cNvSpPr/>
          <p:nvPr/>
        </p:nvSpPr>
        <p:spPr>
          <a:xfrm>
            <a:off x="381000" y="3657600"/>
            <a:ext cx="8458200" cy="628650"/>
          </a:xfrm>
          <a:prstGeom prst="trapezoid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It takes 12 Elites to earn Diamond</a:t>
            </a:r>
            <a:endParaRPr lang="en-US" sz="4400" dirty="0"/>
          </a:p>
        </p:txBody>
      </p:sp>
      <p:sp>
        <p:nvSpPr>
          <p:cNvPr id="5" name="Trapezoid 4"/>
          <p:cNvSpPr/>
          <p:nvPr/>
        </p:nvSpPr>
        <p:spPr>
          <a:xfrm>
            <a:off x="609600" y="3086100"/>
            <a:ext cx="8001000" cy="571500"/>
          </a:xfrm>
          <a:prstGeom prst="trapezoid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It takes 9 Elites to earn Platinum</a:t>
            </a:r>
            <a:endParaRPr lang="en-US" sz="3200" dirty="0"/>
          </a:p>
        </p:txBody>
      </p:sp>
      <p:sp>
        <p:nvSpPr>
          <p:cNvPr id="6" name="Trapezoid 5"/>
          <p:cNvSpPr/>
          <p:nvPr/>
        </p:nvSpPr>
        <p:spPr>
          <a:xfrm>
            <a:off x="838200" y="2514600"/>
            <a:ext cx="7543800" cy="571500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It takes 3 Elites to earn SILVER</a:t>
            </a:r>
            <a:endParaRPr lang="en-US" sz="2400" dirty="0"/>
          </a:p>
        </p:txBody>
      </p:sp>
      <p:sp>
        <p:nvSpPr>
          <p:cNvPr id="7" name="Trapezoid 6"/>
          <p:cNvSpPr/>
          <p:nvPr/>
        </p:nvSpPr>
        <p:spPr>
          <a:xfrm>
            <a:off x="1066800" y="2065565"/>
            <a:ext cx="7086600" cy="4572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Elite – 3,000 OV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574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818659" y="742950"/>
            <a:ext cx="1659082" cy="108585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Silver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714500" y="2334986"/>
            <a:ext cx="1295400" cy="914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Elite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3,000 OV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00500" y="2334986"/>
            <a:ext cx="1295400" cy="914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Elite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3,000 OV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286500" y="2334986"/>
            <a:ext cx="1295400" cy="914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Elite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3,000 OV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362200" y="2064544"/>
            <a:ext cx="4572000" cy="77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1" idx="0"/>
          </p:cNvCxnSpPr>
          <p:nvPr/>
        </p:nvCxnSpPr>
        <p:spPr>
          <a:xfrm>
            <a:off x="6934200" y="2064544"/>
            <a:ext cx="0" cy="2704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9" idx="0"/>
          </p:cNvCxnSpPr>
          <p:nvPr/>
        </p:nvCxnSpPr>
        <p:spPr>
          <a:xfrm>
            <a:off x="2362200" y="2064544"/>
            <a:ext cx="0" cy="2704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4"/>
            <a:endCxn id="10" idx="0"/>
          </p:cNvCxnSpPr>
          <p:nvPr/>
        </p:nvCxnSpPr>
        <p:spPr>
          <a:xfrm>
            <a:off x="4648200" y="1828800"/>
            <a:ext cx="0" cy="50618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239" y="3429001"/>
            <a:ext cx="8317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A</a:t>
            </a:r>
            <a:r>
              <a:rPr lang="en-US" sz="4000" dirty="0" smtClean="0"/>
              <a:t> Silver has 3 Elites and makes an average of $2,200/month.</a:t>
            </a:r>
            <a:endParaRPr lang="en-US" sz="4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595379" y="1828800"/>
            <a:ext cx="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4501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757427" y="767443"/>
            <a:ext cx="1659082" cy="109401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Platinum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725386" y="2334985"/>
            <a:ext cx="1028700" cy="69396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Silver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9,000 OV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93507" y="2326822"/>
            <a:ext cx="1028700" cy="69396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Silver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9,000 OV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04882" y="2334985"/>
            <a:ext cx="1028700" cy="69396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Silver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9,000 OV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239736" y="2064544"/>
            <a:ext cx="4694464" cy="173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1" idx="0"/>
          </p:cNvCxnSpPr>
          <p:nvPr/>
        </p:nvCxnSpPr>
        <p:spPr>
          <a:xfrm>
            <a:off x="6919232" y="2064544"/>
            <a:ext cx="0" cy="2704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9" idx="0"/>
          </p:cNvCxnSpPr>
          <p:nvPr/>
        </p:nvCxnSpPr>
        <p:spPr>
          <a:xfrm>
            <a:off x="2239736" y="2081893"/>
            <a:ext cx="0" cy="2530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4"/>
            <a:endCxn id="10" idx="0"/>
          </p:cNvCxnSpPr>
          <p:nvPr/>
        </p:nvCxnSpPr>
        <p:spPr>
          <a:xfrm>
            <a:off x="4586969" y="1861457"/>
            <a:ext cx="20889" cy="4653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6419" y="3804558"/>
            <a:ext cx="8317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 Platinum has 9 Elites and makes an average of $8800/month.</a:t>
            </a:r>
            <a:endParaRPr lang="en-US" sz="4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595379" y="1828800"/>
            <a:ext cx="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Flowchart: Connector 33"/>
          <p:cNvSpPr/>
          <p:nvPr/>
        </p:nvSpPr>
        <p:spPr>
          <a:xfrm>
            <a:off x="1371600" y="3241221"/>
            <a:ext cx="457200" cy="3429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2011136" y="3249386"/>
            <a:ext cx="457200" cy="3429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Connector 35"/>
          <p:cNvSpPr/>
          <p:nvPr/>
        </p:nvSpPr>
        <p:spPr>
          <a:xfrm>
            <a:off x="6106886" y="3249386"/>
            <a:ext cx="457200" cy="3429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Connector 36"/>
          <p:cNvSpPr/>
          <p:nvPr/>
        </p:nvSpPr>
        <p:spPr>
          <a:xfrm>
            <a:off x="6738257" y="3249386"/>
            <a:ext cx="457200" cy="3429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Connector 37"/>
          <p:cNvSpPr/>
          <p:nvPr/>
        </p:nvSpPr>
        <p:spPr>
          <a:xfrm>
            <a:off x="7358743" y="3249386"/>
            <a:ext cx="457200" cy="3429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/>
          <p:cNvSpPr/>
          <p:nvPr/>
        </p:nvSpPr>
        <p:spPr>
          <a:xfrm>
            <a:off x="3703740" y="3257549"/>
            <a:ext cx="457200" cy="3429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Connector 39"/>
          <p:cNvSpPr/>
          <p:nvPr/>
        </p:nvSpPr>
        <p:spPr>
          <a:xfrm>
            <a:off x="5041477" y="3257549"/>
            <a:ext cx="457200" cy="3429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Connector 40"/>
          <p:cNvSpPr/>
          <p:nvPr/>
        </p:nvSpPr>
        <p:spPr>
          <a:xfrm>
            <a:off x="4366779" y="3257549"/>
            <a:ext cx="457200" cy="3429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Connector 41"/>
          <p:cNvSpPr/>
          <p:nvPr/>
        </p:nvSpPr>
        <p:spPr>
          <a:xfrm>
            <a:off x="2732315" y="3249386"/>
            <a:ext cx="457200" cy="3429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1600201" y="3114676"/>
            <a:ext cx="1360715" cy="408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932341" y="3118757"/>
            <a:ext cx="1351035" cy="816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6335487" y="3114675"/>
            <a:ext cx="1251857" cy="408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1524000" y="3114676"/>
            <a:ext cx="0" cy="4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34" idx="0"/>
          </p:cNvCxnSpPr>
          <p:nvPr/>
        </p:nvCxnSpPr>
        <p:spPr>
          <a:xfrm>
            <a:off x="1600200" y="3118758"/>
            <a:ext cx="0" cy="1224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589315" y="3114675"/>
            <a:ext cx="143691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015343" y="3118758"/>
            <a:ext cx="0" cy="1224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586968" y="3143250"/>
            <a:ext cx="0" cy="1224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932340" y="3118758"/>
            <a:ext cx="0" cy="14695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335486" y="3126922"/>
            <a:ext cx="0" cy="1224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270077" y="3126922"/>
            <a:ext cx="0" cy="1387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955971" y="3126922"/>
            <a:ext cx="0" cy="1224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576457" y="3126922"/>
            <a:ext cx="0" cy="1224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9" idx="4"/>
            <a:endCxn id="35" idx="0"/>
          </p:cNvCxnSpPr>
          <p:nvPr/>
        </p:nvCxnSpPr>
        <p:spPr>
          <a:xfrm>
            <a:off x="2239736" y="3028950"/>
            <a:ext cx="0" cy="22043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586968" y="3028950"/>
            <a:ext cx="0" cy="1224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966857" y="3010581"/>
            <a:ext cx="0" cy="1224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52400" y="1870796"/>
            <a:ext cx="1219200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 Elites</a:t>
            </a:r>
            <a:endParaRPr lang="en-US" dirty="0"/>
          </a:p>
        </p:txBody>
      </p:sp>
      <p:cxnSp>
        <p:nvCxnSpPr>
          <p:cNvPr id="88" name="Straight Arrow Connector 87"/>
          <p:cNvCxnSpPr>
            <a:stCxn id="86" idx="2"/>
          </p:cNvCxnSpPr>
          <p:nvPr/>
        </p:nvCxnSpPr>
        <p:spPr>
          <a:xfrm>
            <a:off x="762000" y="2240128"/>
            <a:ext cx="533400" cy="1001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7096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757427" y="767443"/>
            <a:ext cx="1659082" cy="10940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Diamond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143623" y="2284724"/>
            <a:ext cx="997528" cy="71871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Silver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9,000 OV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80258" y="2334985"/>
            <a:ext cx="1028700" cy="69396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Silver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9,000 OV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903640" y="2309471"/>
            <a:ext cx="1028700" cy="69396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Silver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9,000 OV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30143" y="2334985"/>
            <a:ext cx="1028700" cy="69396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Silver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9,000 OV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1371603" y="2081893"/>
            <a:ext cx="6272891" cy="86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1" idx="0"/>
          </p:cNvCxnSpPr>
          <p:nvPr/>
        </p:nvCxnSpPr>
        <p:spPr>
          <a:xfrm>
            <a:off x="7644493" y="2081893"/>
            <a:ext cx="0" cy="2530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9" idx="0"/>
          </p:cNvCxnSpPr>
          <p:nvPr/>
        </p:nvCxnSpPr>
        <p:spPr>
          <a:xfrm>
            <a:off x="1394608" y="2081893"/>
            <a:ext cx="0" cy="2530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8" idx="0"/>
          </p:cNvCxnSpPr>
          <p:nvPr/>
        </p:nvCxnSpPr>
        <p:spPr>
          <a:xfrm>
            <a:off x="5642387" y="2073219"/>
            <a:ext cx="0" cy="2115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0848" y="3587806"/>
            <a:ext cx="8317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 Diamond has 12 Elites and makes an average of $16,900/month.</a:t>
            </a:r>
            <a:endParaRPr lang="en-US" sz="4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595379" y="1828800"/>
            <a:ext cx="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Flowchart: Connector 33"/>
          <p:cNvSpPr/>
          <p:nvPr/>
        </p:nvSpPr>
        <p:spPr>
          <a:xfrm>
            <a:off x="490847" y="3216727"/>
            <a:ext cx="457200" cy="3429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lowchart: Connector 34"/>
          <p:cNvSpPr/>
          <p:nvPr/>
        </p:nvSpPr>
        <p:spPr>
          <a:xfrm>
            <a:off x="1166008" y="3228974"/>
            <a:ext cx="457200" cy="3429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Connector 35"/>
          <p:cNvSpPr/>
          <p:nvPr/>
        </p:nvSpPr>
        <p:spPr>
          <a:xfrm>
            <a:off x="4812877" y="3204478"/>
            <a:ext cx="457200" cy="3429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Connector 36"/>
          <p:cNvSpPr/>
          <p:nvPr/>
        </p:nvSpPr>
        <p:spPr>
          <a:xfrm>
            <a:off x="5416509" y="3204478"/>
            <a:ext cx="457200" cy="3429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Connector 37"/>
          <p:cNvSpPr/>
          <p:nvPr/>
        </p:nvSpPr>
        <p:spPr>
          <a:xfrm>
            <a:off x="6019800" y="3216728"/>
            <a:ext cx="457200" cy="3429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/>
          <p:cNvSpPr/>
          <p:nvPr/>
        </p:nvSpPr>
        <p:spPr>
          <a:xfrm>
            <a:off x="2548648" y="3204481"/>
            <a:ext cx="457200" cy="3429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Connector 39"/>
          <p:cNvSpPr/>
          <p:nvPr/>
        </p:nvSpPr>
        <p:spPr>
          <a:xfrm>
            <a:off x="3913166" y="3204481"/>
            <a:ext cx="457200" cy="3429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Connector 40"/>
          <p:cNvSpPr/>
          <p:nvPr/>
        </p:nvSpPr>
        <p:spPr>
          <a:xfrm>
            <a:off x="3189390" y="3192235"/>
            <a:ext cx="457200" cy="3429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Connector 41"/>
          <p:cNvSpPr/>
          <p:nvPr/>
        </p:nvSpPr>
        <p:spPr>
          <a:xfrm>
            <a:off x="1825954" y="3216727"/>
            <a:ext cx="457200" cy="3429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6964135" y="3069770"/>
            <a:ext cx="1298122" cy="204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777248" y="3086100"/>
            <a:ext cx="1383692" cy="81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4996544" y="3067729"/>
            <a:ext cx="1251857" cy="408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1524000" y="3114676"/>
            <a:ext cx="0" cy="4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34" idx="0"/>
          </p:cNvCxnSpPr>
          <p:nvPr/>
        </p:nvCxnSpPr>
        <p:spPr>
          <a:xfrm>
            <a:off x="719447" y="3094263"/>
            <a:ext cx="0" cy="1224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697923" y="3090182"/>
            <a:ext cx="1397329" cy="81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095251" y="3094264"/>
            <a:ext cx="0" cy="1224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168732" y="3082016"/>
            <a:ext cx="0" cy="1224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39" idx="0"/>
          </p:cNvCxnSpPr>
          <p:nvPr/>
        </p:nvCxnSpPr>
        <p:spPr>
          <a:xfrm>
            <a:off x="2777248" y="3094264"/>
            <a:ext cx="0" cy="11021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38" idx="0"/>
          </p:cNvCxnSpPr>
          <p:nvPr/>
        </p:nvCxnSpPr>
        <p:spPr>
          <a:xfrm>
            <a:off x="6248400" y="3061606"/>
            <a:ext cx="0" cy="15512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996543" y="3061606"/>
            <a:ext cx="0" cy="1387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8" idx="4"/>
          </p:cNvCxnSpPr>
          <p:nvPr/>
        </p:nvCxnSpPr>
        <p:spPr>
          <a:xfrm>
            <a:off x="5642387" y="3003436"/>
            <a:ext cx="2722" cy="21329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985906" y="3100387"/>
            <a:ext cx="0" cy="1224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9" idx="4"/>
            <a:endCxn id="35" idx="0"/>
          </p:cNvCxnSpPr>
          <p:nvPr/>
        </p:nvCxnSpPr>
        <p:spPr>
          <a:xfrm>
            <a:off x="1394608" y="3028950"/>
            <a:ext cx="0" cy="20002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41" idx="0"/>
          </p:cNvCxnSpPr>
          <p:nvPr/>
        </p:nvCxnSpPr>
        <p:spPr>
          <a:xfrm>
            <a:off x="3417990" y="3004458"/>
            <a:ext cx="0" cy="1877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8262257" y="3077934"/>
            <a:ext cx="0" cy="1224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924800" y="1504950"/>
            <a:ext cx="1219200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 Elites</a:t>
            </a:r>
            <a:endParaRPr lang="en-US" dirty="0"/>
          </a:p>
        </p:txBody>
      </p:sp>
      <p:cxnSp>
        <p:nvCxnSpPr>
          <p:cNvPr id="88" name="Straight Arrow Connector 87"/>
          <p:cNvCxnSpPr/>
          <p:nvPr/>
        </p:nvCxnSpPr>
        <p:spPr>
          <a:xfrm flipH="1">
            <a:off x="8458200" y="1885950"/>
            <a:ext cx="333252" cy="132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417990" y="2097967"/>
            <a:ext cx="0" cy="2115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6" name="Flowchart: Connector 115"/>
          <p:cNvSpPr/>
          <p:nvPr/>
        </p:nvSpPr>
        <p:spPr>
          <a:xfrm>
            <a:off x="6833506" y="3196313"/>
            <a:ext cx="457200" cy="3429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lowchart: Connector 116"/>
          <p:cNvSpPr/>
          <p:nvPr/>
        </p:nvSpPr>
        <p:spPr>
          <a:xfrm>
            <a:off x="8001000" y="3200397"/>
            <a:ext cx="457200" cy="3429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lowchart: Connector 117"/>
          <p:cNvSpPr/>
          <p:nvPr/>
        </p:nvSpPr>
        <p:spPr>
          <a:xfrm>
            <a:off x="7415893" y="3204481"/>
            <a:ext cx="457200" cy="342900"/>
          </a:xfrm>
          <a:prstGeom prst="flowChart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Connector 121"/>
          <p:cNvCxnSpPr>
            <a:stCxn id="11" idx="4"/>
            <a:endCxn id="118" idx="0"/>
          </p:cNvCxnSpPr>
          <p:nvPr/>
        </p:nvCxnSpPr>
        <p:spPr>
          <a:xfrm>
            <a:off x="7644493" y="3028950"/>
            <a:ext cx="0" cy="17553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7" idx="4"/>
          </p:cNvCxnSpPr>
          <p:nvPr/>
        </p:nvCxnSpPr>
        <p:spPr>
          <a:xfrm>
            <a:off x="4586969" y="1861457"/>
            <a:ext cx="8411" cy="22911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5163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81150"/>
            <a:ext cx="8305799" cy="70246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Make an invite with all 4 dates on it.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-11793"/>
            <a:ext cx="8458199" cy="13716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4"/>
                </a:solidFill>
              </a:rPr>
              <a:t>Step #2</a:t>
            </a:r>
          </a:p>
          <a:p>
            <a:endParaRPr lang="en-US" sz="9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4800" b="1" dirty="0" smtClean="0">
                <a:solidFill>
                  <a:schemeClr val="tx1"/>
                </a:solidFill>
              </a:rPr>
              <a:t>Schedule 4 classes in 1 week</a:t>
            </a:r>
            <a:endParaRPr lang="en-US" sz="4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06780547"/>
              </p:ext>
            </p:extLst>
          </p:nvPr>
        </p:nvGraphicFramePr>
        <p:xfrm>
          <a:off x="609600" y="2571750"/>
          <a:ext cx="7924798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6799"/>
                <a:gridCol w="1066800"/>
                <a:gridCol w="1143000"/>
                <a:gridCol w="1295400"/>
                <a:gridCol w="1295400"/>
                <a:gridCol w="925285"/>
                <a:gridCol w="1132114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Sunday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Tuesday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Wednesday</a:t>
                      </a:r>
                      <a:r>
                        <a:rPr lang="en-US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Thursday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Friday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Saturday</a:t>
                      </a:r>
                      <a:endParaRPr lang="en-US" sz="14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7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11:00</a:t>
                      </a:r>
                      <a:r>
                        <a:rPr lang="en-US" sz="1200" b="1" baseline="0" dirty="0" smtClean="0"/>
                        <a:t> Class</a:t>
                      </a:r>
                    </a:p>
                    <a:p>
                      <a:endParaRPr lang="en-US" sz="1200" b="1" baseline="0" dirty="0" smtClean="0"/>
                    </a:p>
                    <a:p>
                      <a:endParaRPr lang="en-US" sz="1200" b="1" baseline="0" dirty="0" smtClean="0"/>
                    </a:p>
                    <a:p>
                      <a:endParaRPr lang="en-US" sz="1200" b="1" baseline="0" dirty="0" smtClean="0"/>
                    </a:p>
                    <a:p>
                      <a:endParaRPr lang="en-US" sz="1200" b="1" baseline="0" dirty="0" smtClean="0"/>
                    </a:p>
                    <a:p>
                      <a:endParaRPr lang="en-US" sz="1200" b="1" baseline="0" dirty="0" smtClean="0"/>
                    </a:p>
                    <a:p>
                      <a:r>
                        <a:rPr lang="en-US" sz="1200" b="1" baseline="0" dirty="0" smtClean="0"/>
                        <a:t>7:00 Class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 smtClean="0"/>
                    </a:p>
                    <a:p>
                      <a:endParaRPr lang="en-US" sz="1200" b="1" dirty="0" smtClean="0"/>
                    </a:p>
                    <a:p>
                      <a:endParaRPr lang="en-US" sz="1200" b="1" dirty="0" smtClean="0"/>
                    </a:p>
                    <a:p>
                      <a:endParaRPr lang="en-US" sz="1200" b="1" dirty="0" smtClean="0"/>
                    </a:p>
                    <a:p>
                      <a:endParaRPr lang="en-US" sz="1200" b="1" dirty="0" smtClean="0"/>
                    </a:p>
                    <a:p>
                      <a:endParaRPr lang="en-US" sz="1200" b="1" dirty="0" smtClean="0"/>
                    </a:p>
                    <a:p>
                      <a:r>
                        <a:rPr lang="en-US" sz="1200" b="1" dirty="0" smtClean="0"/>
                        <a:t>7:00 Class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 smtClean="0"/>
                    </a:p>
                    <a:p>
                      <a:endParaRPr lang="en-US" sz="1200" b="1" dirty="0" smtClean="0"/>
                    </a:p>
                    <a:p>
                      <a:endParaRPr lang="en-US" sz="1200" b="1" dirty="0" smtClean="0"/>
                    </a:p>
                    <a:p>
                      <a:r>
                        <a:rPr lang="en-US" sz="1200" b="1" dirty="0" smtClean="0"/>
                        <a:t>3:00 Class</a:t>
                      </a:r>
                      <a:endParaRPr lang="en-US" sz="1200" b="1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55295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Goal</a:t>
            </a:r>
            <a:r>
              <a:rPr lang="en-US" dirty="0" smtClean="0"/>
              <a:t>:  Get classes booked from these classes.   Teach 2/week the next 4 weeks.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351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14140</TotalTime>
  <Words>1182</Words>
  <Application>Microsoft Office PowerPoint</Application>
  <PresentationFormat>On-screen Show (16:9)</PresentationFormat>
  <Paragraphs>284</Paragraphs>
  <Slides>24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Jump Start Your Business</vt:lpstr>
      <vt:lpstr>THE BEST WAY TO GET STARTED:</vt:lpstr>
      <vt:lpstr>4 Steps to SUCCESS!</vt:lpstr>
      <vt:lpstr>Step #1 </vt:lpstr>
      <vt:lpstr>Why Elite is the first Stepping Stone to SUCCESS!</vt:lpstr>
      <vt:lpstr>Slide 6</vt:lpstr>
      <vt:lpstr>Slide 7</vt:lpstr>
      <vt:lpstr>Slide 8</vt:lpstr>
      <vt:lpstr>Make an invite with all 4 dates on it.</vt:lpstr>
      <vt:lpstr>Slide 10</vt:lpstr>
      <vt:lpstr>Tips for scheduling 4 classes </vt:lpstr>
      <vt:lpstr> Step #3 Insure A Strong Attendance! </vt:lpstr>
      <vt:lpstr>Make Guest List of  100 or more!</vt:lpstr>
      <vt:lpstr>Contact #1 (2 weeks before class)</vt:lpstr>
      <vt:lpstr>Contact #2: (one week before class)</vt:lpstr>
      <vt:lpstr> Contact #3 (the day before or day of class)  The “letting you know” call or Text    I’m calling to let you know: “If you bring a friend you get a free gift.” “There will be an on-time prize drawing so be on-time!” “Everyone goes home with a sample.” “There is a special this month!”  This last contact can determine the whole outcome of your class  </vt:lpstr>
      <vt:lpstr>Step #4:  Get Future Classes on your Calendar</vt:lpstr>
      <vt:lpstr>PRIZE DRAWING SLIPS (your Golden Ticket)</vt:lpstr>
      <vt:lpstr>How to Get People to schedule a class the night of the class</vt:lpstr>
      <vt:lpstr>Consistency! Hold 2 classes a week for the next 4 weeks. </vt:lpstr>
      <vt:lpstr>What 6 weeks to Elite looks like!</vt:lpstr>
      <vt:lpstr> What you do in your 1st week,  determines your success in 6 weeks!   </vt:lpstr>
      <vt:lpstr>Slide 23</vt:lpstr>
      <vt:lpstr>Let’s get started….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Christine</cp:lastModifiedBy>
  <cp:revision>146</cp:revision>
  <dcterms:created xsi:type="dcterms:W3CDTF">2013-01-08T15:36:23Z</dcterms:created>
  <dcterms:modified xsi:type="dcterms:W3CDTF">2015-04-03T18:55:21Z</dcterms:modified>
</cp:coreProperties>
</file>