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 txBox="1"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alistic Expect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Realistic Expectations </a:t>
            </a:r>
          </a:p>
        </p:txBody>
      </p:sp>
      <p:sp>
        <p:nvSpPr>
          <p:cNvPr id="121" name="Building your dōTERRA busines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Building your dōTERRA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ink of Oil Builders as your Weight Watchers meeting!! (p.s. this is meant to be a joke!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Think of Oil Builders as your Weight Watchers meeting!! </a:t>
            </a:r>
            <a:r>
              <a:rPr sz="1824"/>
              <a:t>(p.s. this is meant to be a joke!)</a:t>
            </a:r>
          </a:p>
        </p:txBody>
      </p:sp>
      <p:sp>
        <p:nvSpPr>
          <p:cNvPr id="154" name="Cheer you on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Cheer you on!</a:t>
            </a:r>
          </a:p>
          <a:p>
            <a:pPr>
              <a:buBlip>
                <a:blip r:embed="rId2"/>
              </a:buBlip>
            </a:pPr>
            <a:r>
              <a:t>Support you!</a:t>
            </a:r>
          </a:p>
          <a:p>
            <a:pPr>
              <a:buBlip>
                <a:blip r:embed="rId2"/>
              </a:buBlip>
            </a:pPr>
            <a:r>
              <a:t>Recognize your success!</a:t>
            </a:r>
          </a:p>
          <a:p>
            <a:pPr>
              <a:buBlip>
                <a:blip r:embed="rId2"/>
              </a:buBlip>
            </a:pPr>
            <a:r>
              <a:t>Love on you!</a:t>
            </a:r>
          </a:p>
          <a:p>
            <a:pPr>
              <a:buBlip>
                <a:blip r:embed="rId2"/>
              </a:buBlip>
            </a:pPr>
            <a:r>
              <a:t>“Lose weight” with you! </a:t>
            </a:r>
          </a:p>
          <a:p>
            <a:pPr>
              <a:buBlip>
                <a:blip r:embed="rId2"/>
              </a:buBlip>
            </a:pPr>
            <a:r>
              <a:t>Keep you accountable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teps-to-goal.jpg" descr="steps-to-goal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578044" y="3326889"/>
            <a:ext cx="7566484" cy="5793297"/>
          </a:xfrm>
          <a:prstGeom prst="rect">
            <a:avLst/>
          </a:prstGeom>
        </p:spPr>
      </p:pic>
      <p:sp>
        <p:nvSpPr>
          <p:cNvPr id="124" name="Hitting goals in 2018"/>
          <p:cNvSpPr txBox="1"/>
          <p:nvPr>
            <p:ph type="title"/>
          </p:nvPr>
        </p:nvSpPr>
        <p:spPr>
          <a:xfrm>
            <a:off x="1866900" y="-431800"/>
            <a:ext cx="8988773" cy="2438400"/>
          </a:xfrm>
          <a:prstGeom prst="rect">
            <a:avLst/>
          </a:prstGeom>
        </p:spPr>
        <p:txBody>
          <a:bodyPr/>
          <a:lstStyle/>
          <a:p>
            <a:pPr/>
            <a:r>
              <a:t>Hitting goals in 2018</a:t>
            </a:r>
          </a:p>
        </p:txBody>
      </p:sp>
      <p:sp>
        <p:nvSpPr>
          <p:cNvPr id="125" name="What can you expect?"/>
          <p:cNvSpPr txBox="1"/>
          <p:nvPr>
            <p:ph type="body" sz="quarter" idx="1"/>
          </p:nvPr>
        </p:nvSpPr>
        <p:spPr>
          <a:xfrm>
            <a:off x="3338686" y="1663700"/>
            <a:ext cx="6045201" cy="27559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What can you expect?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2ea3e4224fda113a0483dba997811075.jpg" descr="2ea3e4224fda113a0483dba997811075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408325" y="595275"/>
            <a:ext cx="6188150" cy="6226250"/>
          </a:xfrm>
          <a:prstGeom prst="rect">
            <a:avLst/>
          </a:prstGeom>
        </p:spPr>
      </p:pic>
      <p:sp>
        <p:nvSpPr>
          <p:cNvPr id="128" name="Where do you want to be in 2018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016">
                <a:effectLst>
                  <a:outerShdw sx="100000" sy="100000" kx="0" ky="0" algn="b" rotWithShape="0" blurRad="16764" dist="16764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Where do you want to be in 2018?</a:t>
            </a:r>
          </a:p>
        </p:txBody>
      </p:sp>
      <p:sp>
        <p:nvSpPr>
          <p:cNvPr id="129" name="The ranks are stepping stones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ranks are stepping stones!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ale8.jpg" descr="Scale8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16885" y="3634106"/>
            <a:ext cx="5714630" cy="4415788"/>
          </a:xfrm>
          <a:prstGeom prst="rect">
            <a:avLst/>
          </a:prstGeom>
        </p:spPr>
      </p:pic>
      <p:sp>
        <p:nvSpPr>
          <p:cNvPr id="132" name="How this business is like losing weight!"/>
          <p:cNvSpPr txBox="1"/>
          <p:nvPr>
            <p:ph type="title"/>
          </p:nvPr>
        </p:nvSpPr>
        <p:spPr>
          <a:xfrm>
            <a:off x="942677" y="749300"/>
            <a:ext cx="11119446" cy="1651000"/>
          </a:xfrm>
          <a:prstGeom prst="rect">
            <a:avLst/>
          </a:prstGeom>
        </p:spPr>
        <p:txBody>
          <a:bodyPr/>
          <a:lstStyle>
            <a:lvl1pPr defTabSz="449833">
              <a:defRPr sz="5236">
                <a:effectLst>
                  <a:outerShdw sx="100000" sy="100000" kx="0" ky="0" algn="b" rotWithShape="0" blurRad="9779" dist="9779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How this business is like losing weight!</a:t>
            </a:r>
          </a:p>
        </p:txBody>
      </p:sp>
      <p:sp>
        <p:nvSpPr>
          <p:cNvPr id="133" name="It’s daily choices (sometimes hour by hour choices)…"/>
          <p:cNvSpPr txBox="1"/>
          <p:nvPr>
            <p:ph type="body" sz="half" idx="1"/>
          </p:nvPr>
        </p:nvSpPr>
        <p:spPr>
          <a:xfrm>
            <a:off x="813171" y="2984500"/>
            <a:ext cx="5714629" cy="5906518"/>
          </a:xfrm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24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5400000">
                    <a:srgbClr val="FFFFFF"/>
                  </a:outerShdw>
                </a:effectLst>
              </a:defRPr>
            </a:pPr>
            <a:r>
              <a:t>It’s daily choices (sometimes hour by hour choices)</a:t>
            </a:r>
          </a:p>
          <a:p>
            <a:pPr marL="372998" indent="-372998" defTabSz="519937">
              <a:spcBef>
                <a:spcPts val="24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5400000">
                    <a:srgbClr val="FFFFFF"/>
                  </a:outerShdw>
                </a:effectLst>
              </a:defRPr>
            </a:pPr>
            <a:r>
              <a:t>It’s long term (lifestyle change)</a:t>
            </a:r>
          </a:p>
          <a:p>
            <a:pPr marL="372998" indent="-372998" defTabSz="519937">
              <a:spcBef>
                <a:spcPts val="24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5400000">
                    <a:srgbClr val="FFFFFF"/>
                  </a:outerShdw>
                </a:effectLst>
              </a:defRPr>
            </a:pPr>
            <a:r>
              <a:t>Quick diet gimmicks can lead to short term results that don’t last!!</a:t>
            </a:r>
          </a:p>
          <a:p>
            <a:pPr marL="372998" indent="-372998" defTabSz="519937">
              <a:spcBef>
                <a:spcPts val="24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5400000">
                    <a:srgbClr val="FFFFFF"/>
                  </a:outerShdw>
                </a:effectLst>
              </a:defRPr>
            </a:pPr>
            <a:r>
              <a:t>It takes time to have long term results!</a:t>
            </a:r>
          </a:p>
          <a:p>
            <a:pPr marL="372998" indent="-372998" defTabSz="519937">
              <a:spcBef>
                <a:spcPts val="24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5400000">
                    <a:srgbClr val="FFFFFF"/>
                  </a:outerShdw>
                </a:effectLst>
              </a:defRPr>
            </a:pPr>
            <a:r>
              <a:t>It is all based on </a:t>
            </a:r>
            <a:r>
              <a:rPr b="1"/>
              <a:t>YOUR</a:t>
            </a:r>
            <a:r>
              <a:t> effort!!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hat expectations may people hav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What expectations may people have:</a:t>
            </a:r>
          </a:p>
        </p:txBody>
      </p:sp>
      <p:sp>
        <p:nvSpPr>
          <p:cNvPr id="136" name="I can do this business 1-2 days a month and make $1000 a month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I can do this business 1-2 days a month and make $1000 a month!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My upline must put people under me! 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Little, halfhearted effort should equal results! 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I should hit diamond in six months with my 2-5 hours a week of investing in my business!</a:t>
            </a:r>
          </a:p>
          <a:p>
            <a:pPr marL="377189" indent="-377189" defTabSz="525779">
              <a:spcBef>
                <a:spcPts val="25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22860" dist="11430" dir="5400000">
                    <a:srgbClr val="FFFFFF"/>
                  </a:outerShdw>
                </a:effectLst>
              </a:defRPr>
            </a:pPr>
            <a:r>
              <a:t>I can pick up and put down my business whenever I want and when I pick it up all the momentum should stay in place.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–Weight-loss Wannabe"/>
          <p:cNvSpPr txBox="1"/>
          <p:nvPr>
            <p:ph type="body" idx="13"/>
          </p:nvPr>
        </p:nvSpPr>
        <p:spPr>
          <a:xfrm>
            <a:off x="1270000" y="7899400"/>
            <a:ext cx="10464800" cy="469900"/>
          </a:xfrm>
          <a:prstGeom prst="rect">
            <a:avLst/>
          </a:prstGeom>
        </p:spPr>
        <p:txBody>
          <a:bodyPr/>
          <a:lstStyle/>
          <a:p>
            <a:pPr/>
            <a:r>
              <a:t>–Weight-loss Wannabe </a:t>
            </a:r>
          </a:p>
        </p:txBody>
      </p:sp>
      <p:sp>
        <p:nvSpPr>
          <p:cNvPr id="139" name="“I can eat whatever I want and will lose weight!”…"/>
          <p:cNvSpPr txBox="1"/>
          <p:nvPr>
            <p:ph type="body" idx="14"/>
          </p:nvPr>
        </p:nvSpPr>
        <p:spPr>
          <a:xfrm>
            <a:off x="541932" y="1143000"/>
            <a:ext cx="11739961" cy="6096001"/>
          </a:xfrm>
          <a:prstGeom prst="rect">
            <a:avLst/>
          </a:prstGeom>
        </p:spPr>
        <p:txBody>
          <a:bodyPr/>
          <a:lstStyle/>
          <a:p>
            <a:pPr/>
            <a:r>
              <a:t>“I can eat whatever I want and will lose weight!”</a:t>
            </a:r>
          </a:p>
          <a:p>
            <a:pPr/>
            <a:r>
              <a:t>“I will eat good 1-2 days a month and still lose 10 pounds!”</a:t>
            </a:r>
          </a:p>
          <a:p>
            <a:pPr/>
            <a:r>
              <a:t>“My coach better make me lose 5 pounds!”</a:t>
            </a:r>
          </a:p>
          <a:p>
            <a:pPr/>
            <a:r>
              <a:t>“I should hit 30 pounds loss in 6 months with the very little effort I am putting in!”</a:t>
            </a:r>
            <a:br/>
            <a:br/>
            <a:r>
              <a:t>“I can make bad choices and still be seeing weekly weight loss!”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hoto-5.jpg" descr="photo-5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42" name="Fact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Facts:</a:t>
            </a:r>
          </a:p>
        </p:txBody>
      </p:sp>
      <p:sp>
        <p:nvSpPr>
          <p:cNvPr id="143" name="dōTERRA is a business!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dōTERRA is a business!</a:t>
            </a:r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Finding success requires consistent effort..daily activities! </a:t>
            </a:r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Finding success requires 3-10 hours a week for up to 2 years to see lasting results!</a:t>
            </a:r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The products work, the comp plan works…the variable factor is: </a:t>
            </a:r>
            <a:r>
              <a:rPr b="1"/>
              <a:t>YOUR</a:t>
            </a:r>
            <a:r>
              <a:t> effort!!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8-01-03 at 1.23.17 PM.png" descr="Screen Shot 2018-01-03 at 1.23.17 PM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1028700"/>
            <a:ext cx="10236200" cy="5359400"/>
          </a:xfrm>
          <a:prstGeom prst="rect">
            <a:avLst/>
          </a:prstGeom>
        </p:spPr>
      </p:pic>
      <p:sp>
        <p:nvSpPr>
          <p:cNvPr id="146" name="Real Expec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372"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Real Expectations</a:t>
            </a:r>
          </a:p>
        </p:txBody>
      </p:sp>
      <p:sp>
        <p:nvSpPr>
          <p:cNvPr id="147" name="Look at rank goal for 2018…what time do you need to give your business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2651">
                <a:effectLst>
                  <a:outerShdw sx="100000" sy="100000" kx="0" ky="0" algn="b" rotWithShape="0" blurRad="19812" dist="9906" dir="162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Look at rank goal for 2018…what time do you need to give your business?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stacles_web.jpg" descr="obstacles_web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50" name="There will be obstacles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>
                <a:effectLst>
                  <a:outerShdw sx="100000" sy="100000" kx="0" ky="0" algn="b" rotWithShape="0" blurRad="23622" dist="23622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There will be obstacles!!</a:t>
            </a:r>
          </a:p>
        </p:txBody>
      </p:sp>
      <p:sp>
        <p:nvSpPr>
          <p:cNvPr id="151" name="You have to make the decision to overcome and quit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have to make the decision to overcome and quit!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