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BE3"/>
          </a:solidFill>
        </a:fill>
      </a:tcStyle>
    </a:wholeTbl>
    <a:band2H>
      <a:tcTxStyle b="def" i="def"/>
      <a:tcStyle>
        <a:tcBdr/>
        <a:fill>
          <a:solidFill>
            <a:srgbClr val="EB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E2D3"/>
          </a:solidFill>
        </a:fill>
      </a:tcStyle>
    </a:wholeTbl>
    <a:band2H>
      <a:tcTxStyle b="def" i="def"/>
      <a:tcStyle>
        <a:tcBdr/>
        <a:fill>
          <a:solidFill>
            <a:srgbClr val="F0F1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CE1"/>
          </a:solidFill>
        </a:fill>
      </a:tcStyle>
    </a:wholeTbl>
    <a:band2H>
      <a:tcTxStyle b="def" i="def"/>
      <a:tcStyle>
        <a:tcBdr/>
        <a:fill>
          <a:solidFill>
            <a:srgbClr val="EFEEF1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14141"/>
        </a:fontRef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14141"/>
        </a:fontRef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14141"/>
              </a:solidFill>
              <a:prstDash val="solid"/>
              <a:round/>
            </a:ln>
          </a:top>
          <a:bottom>
            <a:ln w="254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14141"/>
              </a:solidFill>
              <a:prstDash val="solid"/>
              <a:round/>
            </a:ln>
          </a:top>
          <a:bottom>
            <a:ln w="254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1414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1414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1414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round/>
            </a:ln>
          </a:left>
          <a:right>
            <a:ln w="12700" cap="flat">
              <a:solidFill>
                <a:srgbClr val="414141"/>
              </a:solidFill>
              <a:prstDash val="solid"/>
              <a:round/>
            </a:ln>
          </a:right>
          <a:top>
            <a:ln w="12700" cap="flat">
              <a:solidFill>
                <a:srgbClr val="414141"/>
              </a:solidFill>
              <a:prstDash val="solid"/>
              <a:round/>
            </a:ln>
          </a:top>
          <a:bottom>
            <a:ln w="127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solidFill>
                <a:srgbClr val="414141"/>
              </a:solidFill>
              <a:prstDash val="solid"/>
              <a:round/>
            </a:ln>
          </a:insideH>
          <a:insideV>
            <a:ln w="12700" cap="flat">
              <a:solidFill>
                <a:srgbClr val="414141"/>
              </a:solidFill>
              <a:prstDash val="solid"/>
              <a:round/>
            </a:ln>
          </a:insideV>
        </a:tcBdr>
        <a:fill>
          <a:solidFill>
            <a:srgbClr val="414141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round/>
            </a:ln>
          </a:left>
          <a:right>
            <a:ln w="12700" cap="flat">
              <a:solidFill>
                <a:srgbClr val="414141"/>
              </a:solidFill>
              <a:prstDash val="solid"/>
              <a:round/>
            </a:ln>
          </a:right>
          <a:top>
            <a:ln w="12700" cap="flat">
              <a:solidFill>
                <a:srgbClr val="414141"/>
              </a:solidFill>
              <a:prstDash val="solid"/>
              <a:round/>
            </a:ln>
          </a:top>
          <a:bottom>
            <a:ln w="127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solidFill>
                <a:srgbClr val="414141"/>
              </a:solidFill>
              <a:prstDash val="solid"/>
              <a:round/>
            </a:ln>
          </a:insideH>
          <a:insideV>
            <a:ln w="12700" cap="flat">
              <a:solidFill>
                <a:srgbClr val="414141"/>
              </a:solidFill>
              <a:prstDash val="solid"/>
              <a:round/>
            </a:ln>
          </a:insideV>
        </a:tcBdr>
        <a:fill>
          <a:solidFill>
            <a:srgbClr val="414141">
              <a:alpha val="20000"/>
            </a:srgbClr>
          </a:solidFill>
        </a:fill>
      </a:tcStyle>
    </a:firstCol>
    <a:lastRow>
      <a:tcTxStyle b="on" i="off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round/>
            </a:ln>
          </a:left>
          <a:right>
            <a:ln w="12700" cap="flat">
              <a:solidFill>
                <a:srgbClr val="414141"/>
              </a:solidFill>
              <a:prstDash val="solid"/>
              <a:round/>
            </a:ln>
          </a:right>
          <a:top>
            <a:ln w="50800" cap="flat">
              <a:solidFill>
                <a:srgbClr val="414141"/>
              </a:solidFill>
              <a:prstDash val="solid"/>
              <a:round/>
            </a:ln>
          </a:top>
          <a:bottom>
            <a:ln w="127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solidFill>
                <a:srgbClr val="414141"/>
              </a:solidFill>
              <a:prstDash val="solid"/>
              <a:round/>
            </a:ln>
          </a:insideH>
          <a:insideV>
            <a:ln w="12700" cap="flat">
              <a:solidFill>
                <a:srgbClr val="41414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round/>
            </a:ln>
          </a:left>
          <a:right>
            <a:ln w="12700" cap="flat">
              <a:solidFill>
                <a:srgbClr val="414141"/>
              </a:solidFill>
              <a:prstDash val="solid"/>
              <a:round/>
            </a:ln>
          </a:right>
          <a:top>
            <a:ln w="12700" cap="flat">
              <a:solidFill>
                <a:srgbClr val="414141"/>
              </a:solidFill>
              <a:prstDash val="solid"/>
              <a:round/>
            </a:ln>
          </a:top>
          <a:bottom>
            <a:ln w="25400" cap="flat">
              <a:solidFill>
                <a:srgbClr val="414141"/>
              </a:solidFill>
              <a:prstDash val="solid"/>
              <a:round/>
            </a:ln>
          </a:bottom>
          <a:insideH>
            <a:ln w="12700" cap="flat">
              <a:solidFill>
                <a:srgbClr val="414141"/>
              </a:solidFill>
              <a:prstDash val="solid"/>
              <a:round/>
            </a:ln>
          </a:insideH>
          <a:insideV>
            <a:ln w="12700" cap="flat">
              <a:solidFill>
                <a:srgbClr val="414141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3"/>
          <p:cNvGrpSpPr/>
          <p:nvPr/>
        </p:nvGrpSpPr>
        <p:grpSpPr>
          <a:xfrm>
            <a:off x="507999" y="6591299"/>
            <a:ext cx="11999454" cy="1"/>
            <a:chOff x="0" y="0"/>
            <a:chExt cx="11999452" cy="0"/>
          </a:xfrm>
        </p:grpSpPr>
        <p:sp>
          <p:nvSpPr>
            <p:cNvPr id="17" name="Line"/>
            <p:cNvSpPr/>
            <p:nvPr/>
          </p:nvSpPr>
          <p:spPr>
            <a:xfrm>
              <a:off x="0" y="0"/>
              <a:ext cx="11999453" cy="0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" name="Line"/>
            <p:cNvSpPr/>
            <p:nvPr/>
          </p:nvSpPr>
          <p:spPr>
            <a:xfrm flipH="1" flipV="1">
              <a:off x="0" y="-1"/>
              <a:ext cx="11999453" cy="2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2" name="Shape 14"/>
          <p:cNvGrpSpPr/>
          <p:nvPr/>
        </p:nvGrpSpPr>
        <p:grpSpPr>
          <a:xfrm>
            <a:off x="508000" y="4089400"/>
            <a:ext cx="12000019" cy="1"/>
            <a:chOff x="0" y="0"/>
            <a:chExt cx="12000018" cy="0"/>
          </a:xfrm>
        </p:grpSpPr>
        <p:sp>
          <p:nvSpPr>
            <p:cNvPr id="20" name="Line"/>
            <p:cNvSpPr/>
            <p:nvPr/>
          </p:nvSpPr>
          <p:spPr>
            <a:xfrm>
              <a:off x="0" y="0"/>
              <a:ext cx="12000019" cy="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" name="Line"/>
            <p:cNvSpPr/>
            <p:nvPr/>
          </p:nvSpPr>
          <p:spPr>
            <a:xfrm flipH="1" flipV="1">
              <a:off x="0" y="-1"/>
              <a:ext cx="12000019" cy="2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5" name="Shape 15"/>
          <p:cNvGrpSpPr/>
          <p:nvPr/>
        </p:nvGrpSpPr>
        <p:grpSpPr>
          <a:xfrm>
            <a:off x="7992395" y="4528159"/>
            <a:ext cx="1" cy="1642762"/>
            <a:chOff x="0" y="0"/>
            <a:chExt cx="0" cy="1642760"/>
          </a:xfrm>
        </p:grpSpPr>
        <p:sp>
          <p:nvSpPr>
            <p:cNvPr id="23" name="Line"/>
            <p:cNvSpPr/>
            <p:nvPr/>
          </p:nvSpPr>
          <p:spPr>
            <a:xfrm flipV="1">
              <a:off x="-1" y="0"/>
              <a:ext cx="2" cy="164276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4" name="Line"/>
            <p:cNvSpPr/>
            <p:nvPr/>
          </p:nvSpPr>
          <p:spPr>
            <a:xfrm flipH="1">
              <a:off x="-1" y="0"/>
              <a:ext cx="2" cy="164276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6" name="Title Text"/>
          <p:cNvSpPr txBox="1"/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Title Text</a:t>
            </a:r>
          </a:p>
        </p:txBody>
      </p:sp>
      <p:sp>
        <p:nvSpPr>
          <p:cNvPr id="27" name="Body Level One…"/>
          <p:cNvSpPr txBox="1"/>
          <p:nvPr>
            <p:ph type="body" sz="quarter" idx="1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hape 25"/>
          <p:cNvGrpSpPr/>
          <p:nvPr/>
        </p:nvGrpSpPr>
        <p:grpSpPr>
          <a:xfrm>
            <a:off x="7992395" y="7055458"/>
            <a:ext cx="1" cy="1642762"/>
            <a:chOff x="0" y="0"/>
            <a:chExt cx="0" cy="1642760"/>
          </a:xfrm>
        </p:grpSpPr>
        <p:sp>
          <p:nvSpPr>
            <p:cNvPr id="35" name="Line"/>
            <p:cNvSpPr/>
            <p:nvPr/>
          </p:nvSpPr>
          <p:spPr>
            <a:xfrm flipV="1">
              <a:off x="-1" y="0"/>
              <a:ext cx="2" cy="164276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6" name="Line"/>
            <p:cNvSpPr/>
            <p:nvPr/>
          </p:nvSpPr>
          <p:spPr>
            <a:xfrm flipH="1">
              <a:off x="-1" y="0"/>
              <a:ext cx="2" cy="164276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0" name="Shape 26"/>
          <p:cNvGrpSpPr/>
          <p:nvPr/>
        </p:nvGrpSpPr>
        <p:grpSpPr>
          <a:xfrm>
            <a:off x="507999" y="9131299"/>
            <a:ext cx="11999454" cy="1"/>
            <a:chOff x="0" y="0"/>
            <a:chExt cx="11999452" cy="0"/>
          </a:xfrm>
        </p:grpSpPr>
        <p:sp>
          <p:nvSpPr>
            <p:cNvPr id="38" name="Line"/>
            <p:cNvSpPr/>
            <p:nvPr/>
          </p:nvSpPr>
          <p:spPr>
            <a:xfrm>
              <a:off x="0" y="0"/>
              <a:ext cx="11999453" cy="0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9" name="Line"/>
            <p:cNvSpPr/>
            <p:nvPr/>
          </p:nvSpPr>
          <p:spPr>
            <a:xfrm flipH="1" flipV="1">
              <a:off x="0" y="-1"/>
              <a:ext cx="11999453" cy="2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3" name="Shape 27"/>
          <p:cNvGrpSpPr/>
          <p:nvPr/>
        </p:nvGrpSpPr>
        <p:grpSpPr>
          <a:xfrm>
            <a:off x="508000" y="6629399"/>
            <a:ext cx="12000019" cy="1"/>
            <a:chOff x="0" y="0"/>
            <a:chExt cx="12000018" cy="0"/>
          </a:xfrm>
        </p:grpSpPr>
        <p:sp>
          <p:nvSpPr>
            <p:cNvPr id="41" name="Line"/>
            <p:cNvSpPr/>
            <p:nvPr/>
          </p:nvSpPr>
          <p:spPr>
            <a:xfrm>
              <a:off x="0" y="0"/>
              <a:ext cx="12000019" cy="0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2" name="Line"/>
            <p:cNvSpPr/>
            <p:nvPr/>
          </p:nvSpPr>
          <p:spPr>
            <a:xfrm flipH="1" flipV="1">
              <a:off x="0" y="-1"/>
              <a:ext cx="12000019" cy="2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6" name="Shape 28"/>
          <p:cNvGrpSpPr/>
          <p:nvPr/>
        </p:nvGrpSpPr>
        <p:grpSpPr>
          <a:xfrm>
            <a:off x="7992395" y="7055458"/>
            <a:ext cx="1" cy="1642762"/>
            <a:chOff x="0" y="0"/>
            <a:chExt cx="0" cy="1642760"/>
          </a:xfrm>
        </p:grpSpPr>
        <p:sp>
          <p:nvSpPr>
            <p:cNvPr id="44" name="Line"/>
            <p:cNvSpPr/>
            <p:nvPr/>
          </p:nvSpPr>
          <p:spPr>
            <a:xfrm flipV="1">
              <a:off x="-1" y="0"/>
              <a:ext cx="2" cy="164276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5" name="Line"/>
            <p:cNvSpPr/>
            <p:nvPr/>
          </p:nvSpPr>
          <p:spPr>
            <a:xfrm flipH="1">
              <a:off x="-1" y="0"/>
              <a:ext cx="2" cy="164276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47" name="Title Text"/>
          <p:cNvSpPr txBox="1"/>
          <p:nvPr>
            <p:ph type="title"/>
          </p:nvPr>
        </p:nvSpPr>
        <p:spPr>
          <a:xfrm>
            <a:off x="508000" y="668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280400" y="668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46"/>
          <p:cNvGrpSpPr/>
          <p:nvPr/>
        </p:nvGrpSpPr>
        <p:grpSpPr>
          <a:xfrm>
            <a:off x="507998" y="4876800"/>
            <a:ext cx="5676379" cy="1"/>
            <a:chOff x="0" y="0"/>
            <a:chExt cx="5676377" cy="0"/>
          </a:xfrm>
        </p:grpSpPr>
        <p:sp>
          <p:nvSpPr>
            <p:cNvPr id="64" name="Line"/>
            <p:cNvSpPr/>
            <p:nvPr/>
          </p:nvSpPr>
          <p:spPr>
            <a:xfrm>
              <a:off x="0" y="0"/>
              <a:ext cx="5676378" cy="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5" name="Line"/>
            <p:cNvSpPr/>
            <p:nvPr/>
          </p:nvSpPr>
          <p:spPr>
            <a:xfrm flipH="1" flipV="1">
              <a:off x="0" y="0"/>
              <a:ext cx="5676378" cy="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" name="Shape 47"/>
          <p:cNvGrpSpPr/>
          <p:nvPr/>
        </p:nvGrpSpPr>
        <p:grpSpPr>
          <a:xfrm>
            <a:off x="508000" y="2768600"/>
            <a:ext cx="5676316" cy="1"/>
            <a:chOff x="0" y="0"/>
            <a:chExt cx="5676315" cy="0"/>
          </a:xfrm>
        </p:grpSpPr>
        <p:sp>
          <p:nvSpPr>
            <p:cNvPr id="67" name="Line"/>
            <p:cNvSpPr/>
            <p:nvPr/>
          </p:nvSpPr>
          <p:spPr>
            <a:xfrm>
              <a:off x="0" y="0"/>
              <a:ext cx="5676316" cy="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8" name="Line"/>
            <p:cNvSpPr/>
            <p:nvPr/>
          </p:nvSpPr>
          <p:spPr>
            <a:xfrm flipH="1" flipV="1">
              <a:off x="0" y="0"/>
              <a:ext cx="5676316" cy="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70" name="Title Text"/>
          <p:cNvSpPr txBox="1"/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pPr/>
            <a:r>
              <a:t>Title Text</a:t>
            </a:r>
          </a:p>
        </p:txBody>
      </p:sp>
      <p:sp>
        <p:nvSpPr>
          <p:cNvPr id="71" name="Body Level One…"/>
          <p:cNvSpPr txBox="1"/>
          <p:nvPr>
            <p:ph type="body" sz="quarter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sz="half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1800"/>
              </a:spcBef>
              <a:buSzPct val="65000"/>
              <a:defRPr sz="3000"/>
            </a:lvl1pPr>
            <a:lvl2pPr marL="787400" indent="-393700">
              <a:spcBef>
                <a:spcPts val="1800"/>
              </a:spcBef>
              <a:buSzPct val="65000"/>
              <a:defRPr sz="3000"/>
            </a:lvl2pPr>
            <a:lvl3pPr marL="1181100" indent="-393700">
              <a:spcBef>
                <a:spcPts val="1800"/>
              </a:spcBef>
              <a:buSzPct val="65000"/>
              <a:defRPr sz="3000"/>
            </a:lvl3pPr>
            <a:lvl4pPr marL="1574800" indent="-393700">
              <a:spcBef>
                <a:spcPts val="1800"/>
              </a:spcBef>
              <a:buSzPct val="65000"/>
              <a:defRPr sz="3000"/>
            </a:lvl4pPr>
            <a:lvl5pPr marL="1968500" indent="-393700">
              <a:spcBef>
                <a:spcPts val="1800"/>
              </a:spcBef>
              <a:buSzPct val="65000"/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/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2"/>
          <p:cNvGrpSpPr/>
          <p:nvPr/>
        </p:nvGrpSpPr>
        <p:grpSpPr>
          <a:xfrm>
            <a:off x="507998" y="2171700"/>
            <a:ext cx="11997296" cy="1"/>
            <a:chOff x="0" y="0"/>
            <a:chExt cx="11997294" cy="0"/>
          </a:xfrm>
        </p:grpSpPr>
        <p:sp>
          <p:nvSpPr>
            <p:cNvPr id="2" name="Line"/>
            <p:cNvSpPr/>
            <p:nvPr/>
          </p:nvSpPr>
          <p:spPr>
            <a:xfrm>
              <a:off x="0" y="0"/>
              <a:ext cx="11997295" cy="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" name="Line"/>
            <p:cNvSpPr/>
            <p:nvPr/>
          </p:nvSpPr>
          <p:spPr>
            <a:xfrm flipH="1" flipV="1">
              <a:off x="0" y="-1"/>
              <a:ext cx="11997295" cy="2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" name="Shape 3"/>
          <p:cNvGrpSpPr/>
          <p:nvPr/>
        </p:nvGrpSpPr>
        <p:grpSpPr>
          <a:xfrm>
            <a:off x="507998" y="635000"/>
            <a:ext cx="11997296" cy="1"/>
            <a:chOff x="0" y="0"/>
            <a:chExt cx="11997294" cy="0"/>
          </a:xfrm>
        </p:grpSpPr>
        <p:sp>
          <p:nvSpPr>
            <p:cNvPr id="5" name="Line"/>
            <p:cNvSpPr/>
            <p:nvPr/>
          </p:nvSpPr>
          <p:spPr>
            <a:xfrm>
              <a:off x="0" y="0"/>
              <a:ext cx="11997295" cy="1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" name="Line"/>
            <p:cNvSpPr/>
            <p:nvPr/>
          </p:nvSpPr>
          <p:spPr>
            <a:xfrm flipH="1" flipV="1">
              <a:off x="0" y="-1"/>
              <a:ext cx="11997295" cy="2"/>
            </a:xfrm>
            <a:prstGeom prst="line">
              <a:avLst/>
            </a:prstGeom>
            <a:noFill/>
            <a:ln w="12700" cap="flat">
              <a:solidFill>
                <a:srgbClr val="444444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8" name="Title Text"/>
          <p:cNvSpPr txBox="1"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 txBox="1"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lide Number"/>
          <p:cNvSpPr txBox="1"/>
          <p:nvPr>
            <p:ph type="sldNum" sz="quarter" idx="2"/>
          </p:nvPr>
        </p:nvSpPr>
        <p:spPr>
          <a:xfrm>
            <a:off x="9063572" y="8892823"/>
            <a:ext cx="256537" cy="2946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1pPr>
      <a:lvl2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2pPr>
      <a:lvl3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3pPr>
      <a:lvl4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4pPr>
      <a:lvl5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5pPr>
      <a:lvl6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6pPr>
      <a:lvl7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7pPr>
      <a:lvl8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8pPr>
      <a:lvl9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ln>
            <a:noFill/>
          </a:ln>
          <a:solidFill>
            <a:srgbClr val="D93E2B"/>
          </a:solidFill>
          <a:uFillTx/>
          <a:latin typeface="Bodoni SvtyTwo ITC TT-Book"/>
          <a:ea typeface="Bodoni SvtyTwo ITC TT-Book"/>
          <a:cs typeface="Bodoni SvtyTwo ITC TT-Book"/>
          <a:sym typeface="Bodoni SvtyTwo ITC TT-Book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1pPr>
      <a:lvl2pPr marL="9398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2pPr>
      <a:lvl3pPr marL="14097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3pPr>
      <a:lvl4pPr marL="18796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4pPr>
      <a:lvl5pPr marL="23495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5pPr>
      <a:lvl6pPr marL="28194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6pPr>
      <a:lvl7pPr marL="32893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7pPr>
      <a:lvl8pPr marL="37592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8pPr>
      <a:lvl9pPr marL="42291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ln>
            <a:noFill/>
          </a:ln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5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6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7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21"/>
          <p:cNvSpPr txBox="1"/>
          <p:nvPr/>
        </p:nvSpPr>
        <p:spPr>
          <a:xfrm>
            <a:off x="508000" y="3555997"/>
            <a:ext cx="720090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i="1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Six Training Sessions to Launch YOUR Business</a:t>
            </a:r>
          </a:p>
        </p:txBody>
      </p:sp>
      <p:sp>
        <p:nvSpPr>
          <p:cNvPr id="144" name="Shape 122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8500">
                <a:solidFill>
                  <a:srgbClr val="FFFFFF"/>
                </a:solidFill>
                <a:latin typeface="SignPainter-HouseScript"/>
                <a:ea typeface="SignPainter-HouseScript"/>
                <a:cs typeface="SignPainter-HouseScript"/>
                <a:sym typeface="SignPainter-HouseScript"/>
              </a:defRPr>
            </a:lvl1pPr>
          </a:lstStyle>
          <a:p>
            <a:pPr/>
            <a:r>
              <a:t>Empowered University </a:t>
            </a:r>
          </a:p>
        </p:txBody>
      </p:sp>
      <p:sp>
        <p:nvSpPr>
          <p:cNvPr id="145" name="Shape 123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Session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oup 147"/>
          <p:cNvGrpSpPr/>
          <p:nvPr/>
        </p:nvGrpSpPr>
        <p:grpSpPr>
          <a:xfrm>
            <a:off x="2366430" y="955149"/>
            <a:ext cx="7930406" cy="4719106"/>
            <a:chOff x="0" y="0"/>
            <a:chExt cx="7930405" cy="4719104"/>
          </a:xfrm>
        </p:grpSpPr>
        <p:pic>
          <p:nvPicPr>
            <p:cNvPr id="172" name="image3.png" descr="image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6999" y="88899"/>
              <a:ext cx="7676406" cy="43889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3" name="image4.png" descr="image4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7930406" cy="47191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5" name="Shape 14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Set Goals Monthly</a:t>
            </a:r>
          </a:p>
        </p:txBody>
      </p:sp>
      <p:sp>
        <p:nvSpPr>
          <p:cNvPr id="176" name="Shape 149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30 day goals</a:t>
            </a:r>
          </a:p>
          <a:p>
            <a:pPr/>
          </a:p>
          <a:p>
            <a:pPr/>
            <a:r>
              <a:t>60 day goals </a:t>
            </a:r>
          </a:p>
          <a:p>
            <a:pPr/>
          </a:p>
          <a:p>
            <a:pPr/>
            <a:r>
              <a:t>90 day goals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5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Vision/Dream Board</a:t>
            </a:r>
          </a:p>
        </p:txBody>
      </p:sp>
      <p:sp>
        <p:nvSpPr>
          <p:cNvPr id="179" name="Shape 152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Have a vision of where you want to go and make it tangible! </a:t>
            </a:r>
          </a:p>
          <a:p>
            <a:pPr/>
          </a:p>
          <a:p>
            <a:pPr/>
            <a:r>
              <a:t>Think about what dreams you have if time and money were no object. </a:t>
            </a:r>
          </a:p>
          <a:p>
            <a:pPr/>
          </a:p>
          <a:p>
            <a:pPr/>
            <a:r>
              <a:t>What are your dreams and how can dōTERRA help those become a reality?</a:t>
            </a:r>
          </a:p>
        </p:txBody>
      </p:sp>
      <p:pic>
        <p:nvPicPr>
          <p:cNvPr id="180" name="image2.jpe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92409" y="991511"/>
            <a:ext cx="7339912" cy="27168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3.jpeg" descr="image3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30533" y="4308804"/>
            <a:ext cx="4411863" cy="44118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5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Practical Steps to achieve goals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n Weekly Power Hou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Plan Weekly Power Hour</a:t>
            </a:r>
          </a:p>
        </p:txBody>
      </p:sp>
      <p:sp>
        <p:nvSpPr>
          <p:cNvPr id="186" name="Who needs a sampl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Who needs a sample?</a:t>
            </a:r>
          </a:p>
          <a:p>
            <a:pPr/>
            <a:r>
              <a:t>Who needs an invitation to a class/appointment?</a:t>
            </a:r>
          </a:p>
          <a:p>
            <a:pPr/>
            <a:r>
              <a:t>Who needs to enroll?</a:t>
            </a:r>
          </a:p>
          <a:p>
            <a:pPr/>
            <a:r>
              <a:t>Who needs a Live Guide Overview?</a:t>
            </a:r>
          </a:p>
          <a:p>
            <a:pPr/>
            <a:r>
              <a:t>Who needs an invitation to learn more about the business?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roup 160"/>
          <p:cNvGrpSpPr/>
          <p:nvPr/>
        </p:nvGrpSpPr>
        <p:grpSpPr>
          <a:xfrm>
            <a:off x="6951656" y="2861733"/>
            <a:ext cx="5362303" cy="5426324"/>
            <a:chOff x="0" y="0"/>
            <a:chExt cx="5362302" cy="5426323"/>
          </a:xfrm>
        </p:grpSpPr>
        <p:pic>
          <p:nvPicPr>
            <p:cNvPr id="188" name="image1.gif" descr="image1.gi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6704" y="74692"/>
              <a:ext cx="5148894" cy="514889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image5.png" descr="image5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5362303" cy="54263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1" name="Shape 16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spcBef>
                <a:spcPts val="1400"/>
              </a:spcBef>
              <a:defRPr sz="6300">
                <a:solidFill>
                  <a:srgbClr val="FFFFFF"/>
                </a:solidFill>
              </a:defRPr>
            </a:lvl1pPr>
          </a:lstStyle>
          <a:p>
            <a:pPr/>
            <a:r>
              <a:t>On the 15th of the month you should…</a:t>
            </a:r>
          </a:p>
        </p:txBody>
      </p:sp>
      <p:sp>
        <p:nvSpPr>
          <p:cNvPr id="192" name="Shape 16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Have checked on your bonus </a:t>
            </a:r>
          </a:p>
          <a:p>
            <a:pPr/>
            <a:r>
              <a:t>Schedule next month classes  </a:t>
            </a:r>
          </a:p>
          <a:p>
            <a:pPr/>
            <a:r>
              <a:t>Have all Lifestyle Overview’s schedules from last months enrollments</a:t>
            </a:r>
          </a:p>
          <a:p>
            <a:pPr/>
            <a:r>
              <a:t>You’ve placed your order for at least 125 PV</a:t>
            </a:r>
          </a:p>
          <a:p>
            <a:pPr/>
            <a:r>
              <a:t>Work on 30, 60, 90 day goals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72"/>
          <p:cNvGrpSpPr/>
          <p:nvPr/>
        </p:nvGrpSpPr>
        <p:grpSpPr>
          <a:xfrm>
            <a:off x="6692900" y="2565400"/>
            <a:ext cx="5842000" cy="6680200"/>
            <a:chOff x="0" y="0"/>
            <a:chExt cx="5842000" cy="6680200"/>
          </a:xfrm>
        </p:grpSpPr>
        <p:pic>
          <p:nvPicPr>
            <p:cNvPr id="194" name="image5.jpeg" descr="image5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18452" t="0" r="18452" b="0"/>
            <a:stretch>
              <a:fillRect/>
            </a:stretch>
          </p:blipFill>
          <p:spPr>
            <a:xfrm>
              <a:off x="127000" y="88900"/>
              <a:ext cx="5588000" cy="635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5" name="image7.png" descr="image7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842000" cy="668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7" name="Shape 17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End of the month checklist</a:t>
            </a:r>
          </a:p>
        </p:txBody>
      </p:sp>
      <p:sp>
        <p:nvSpPr>
          <p:cNvPr id="198" name="Shape 174"/>
          <p:cNvSpPr txBox="1"/>
          <p:nvPr>
            <p:ph type="body" sz="half" idx="1"/>
          </p:nvPr>
        </p:nvSpPr>
        <p:spPr>
          <a:xfrm>
            <a:off x="931331" y="2527299"/>
            <a:ext cx="5816605" cy="6350002"/>
          </a:xfrm>
          <a:prstGeom prst="rect">
            <a:avLst/>
          </a:prstGeom>
        </p:spPr>
        <p:txBody>
          <a:bodyPr/>
          <a:lstStyle/>
          <a:p>
            <a:pPr/>
            <a:r>
              <a:t>Check Power of three</a:t>
            </a:r>
          </a:p>
          <a:p>
            <a:pPr/>
            <a:r>
              <a:t>Check Rank</a:t>
            </a:r>
          </a:p>
          <a:p>
            <a:pPr/>
            <a:r>
              <a:t>Write down final numbers (OV, team members, new members)</a:t>
            </a:r>
          </a:p>
          <a:p>
            <a:pPr/>
            <a:r>
              <a:t>Update Names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17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Beginning of the Month</a:t>
            </a:r>
          </a:p>
        </p:txBody>
      </p:sp>
      <p:sp>
        <p:nvSpPr>
          <p:cNvPr id="201" name="Shape 17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 in with users to make sure they know about special</a:t>
            </a:r>
          </a:p>
          <a:p>
            <a:pPr/>
            <a:r>
              <a:t>Understand all promotions (Read all FAQ of promotions)</a:t>
            </a:r>
          </a:p>
          <a:p>
            <a:pPr/>
            <a:r>
              <a:t>Are all Live Guides scheduled with new customers </a:t>
            </a:r>
          </a:p>
          <a:p>
            <a:pPr/>
            <a:r>
              <a:t>Make sure all hosts are prepared and ready for classes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17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Back Office</a:t>
            </a:r>
          </a:p>
        </p:txBody>
      </p:sp>
      <p:sp>
        <p:nvSpPr>
          <p:cNvPr id="204" name="Shape 18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 need to know your numbers (OV/PV, Power of 3)</a:t>
            </a:r>
          </a:p>
          <a:p>
            <a:pPr/>
            <a:r>
              <a:t>You should check back office at least 3 times a week </a:t>
            </a:r>
          </a:p>
          <a:p>
            <a:pPr/>
            <a:r>
              <a:t>You need to check back office to see where your qualifiers are in their OV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182"/>
          <p:cNvSpPr txBox="1"/>
          <p:nvPr/>
        </p:nvSpPr>
        <p:spPr>
          <a:xfrm>
            <a:off x="508000" y="2273299"/>
            <a:ext cx="567690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l">
              <a:lnSpc>
                <a:spcPct val="110000"/>
              </a:lnSpc>
              <a:defRPr i="1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What to check?</a:t>
            </a:r>
          </a:p>
        </p:txBody>
      </p:sp>
      <p:grpSp>
        <p:nvGrpSpPr>
          <p:cNvPr id="209" name="Group 185"/>
          <p:cNvGrpSpPr/>
          <p:nvPr/>
        </p:nvGrpSpPr>
        <p:grpSpPr>
          <a:xfrm>
            <a:off x="6691216" y="558795"/>
            <a:ext cx="5842007" cy="8661408"/>
            <a:chOff x="0" y="-1"/>
            <a:chExt cx="5842005" cy="8661406"/>
          </a:xfrm>
        </p:grpSpPr>
        <p:pic>
          <p:nvPicPr>
            <p:cNvPr id="207" name="image6.jpeg" descr="image6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3742" t="0" r="3739" b="0"/>
            <a:stretch>
              <a:fillRect/>
            </a:stretch>
          </p:blipFill>
          <p:spPr>
            <a:xfrm>
              <a:off x="126999" y="88897"/>
              <a:ext cx="5588006" cy="83312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8" name="image8.png" descr="image8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2"/>
              <a:ext cx="5842006" cy="86614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Shape 18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Dashboard Tab</a:t>
            </a:r>
          </a:p>
        </p:txBody>
      </p:sp>
      <p:sp>
        <p:nvSpPr>
          <p:cNvPr id="211" name="Shape 187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This shows you right where you are with rank and power of three.</a:t>
            </a:r>
          </a:p>
          <a:p>
            <a:pPr/>
          </a:p>
          <a:p>
            <a:pPr/>
            <a:r>
              <a:t>You can go back two or three months with “Period” menu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189"/>
          <p:cNvSpPr txBox="1"/>
          <p:nvPr/>
        </p:nvSpPr>
        <p:spPr>
          <a:xfrm>
            <a:off x="508000" y="6146797"/>
            <a:ext cx="720090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i="1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What to check?</a:t>
            </a:r>
          </a:p>
        </p:txBody>
      </p:sp>
      <p:sp>
        <p:nvSpPr>
          <p:cNvPr id="214" name="Shape 190"/>
          <p:cNvSpPr txBox="1"/>
          <p:nvPr>
            <p:ph type="title"/>
          </p:nvPr>
        </p:nvSpPr>
        <p:spPr>
          <a:xfrm>
            <a:off x="507305" y="6657975"/>
            <a:ext cx="7200901" cy="241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Graphic Tree</a:t>
            </a:r>
          </a:p>
        </p:txBody>
      </p:sp>
      <p:sp>
        <p:nvSpPr>
          <p:cNvPr id="215" name="Shape 191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Who has LRP</a:t>
            </a:r>
          </a:p>
          <a:p>
            <a:pPr/>
            <a:r>
              <a:t>What rank they are</a:t>
            </a:r>
          </a:p>
        </p:txBody>
      </p:sp>
      <p:pic>
        <p:nvPicPr>
          <p:cNvPr id="216" name="Screen Shot 2018-01-20 at 6.59.22 PM.png" descr="Screen Shot 2018-01-20 at 6.59.2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1950" y="1688015"/>
            <a:ext cx="9639300" cy="3162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2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Casting a Vision &amp; Practical Steps to Reaching your Goals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194"/>
          <p:cNvSpPr txBox="1"/>
          <p:nvPr/>
        </p:nvSpPr>
        <p:spPr>
          <a:xfrm>
            <a:off x="508000" y="6146797"/>
            <a:ext cx="720090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i="1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What to check?</a:t>
            </a:r>
          </a:p>
        </p:txBody>
      </p:sp>
      <p:grpSp>
        <p:nvGrpSpPr>
          <p:cNvPr id="221" name="Group 197"/>
          <p:cNvGrpSpPr/>
          <p:nvPr/>
        </p:nvGrpSpPr>
        <p:grpSpPr>
          <a:xfrm>
            <a:off x="469900" y="544558"/>
            <a:ext cx="12065000" cy="5537208"/>
            <a:chOff x="0" y="0"/>
            <a:chExt cx="12065000" cy="5537207"/>
          </a:xfrm>
        </p:grpSpPr>
        <p:pic>
          <p:nvPicPr>
            <p:cNvPr id="219" name="image7.jpeg" descr="image7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5647" r="0" b="15646"/>
            <a:stretch>
              <a:fillRect/>
            </a:stretch>
          </p:blipFill>
          <p:spPr>
            <a:xfrm>
              <a:off x="127000" y="88900"/>
              <a:ext cx="11811000" cy="52070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0" name="image10.png" descr="image10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2065000" cy="55372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22" name="Shape 198"/>
          <p:cNvSpPr txBox="1"/>
          <p:nvPr>
            <p:ph type="title"/>
          </p:nvPr>
        </p:nvSpPr>
        <p:spPr>
          <a:xfrm>
            <a:off x="507305" y="6673850"/>
            <a:ext cx="7200901" cy="241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 Detailed Genealogy </a:t>
            </a:r>
          </a:p>
        </p:txBody>
      </p:sp>
      <p:sp>
        <p:nvSpPr>
          <p:cNvPr id="223" name="Shape 199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 can see someones rank</a:t>
            </a:r>
          </a:p>
          <a:p>
            <a:pPr/>
            <a:r>
              <a:t>Their power of three</a:t>
            </a:r>
          </a:p>
          <a:p>
            <a:pPr/>
            <a:r>
              <a:t>Team Volume for power of three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0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Homework</a:t>
            </a:r>
          </a:p>
        </p:txBody>
      </p:sp>
      <p:sp>
        <p:nvSpPr>
          <p:cNvPr id="226" name="Shape 20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6404" indent="-446404" defTabSz="554990">
              <a:spcBef>
                <a:spcPts val="2200"/>
              </a:spcBef>
              <a:defRPr sz="3420"/>
            </a:pPr>
            <a:r>
              <a:t>Write 30, 60, and 90 day goals</a:t>
            </a:r>
          </a:p>
          <a:p>
            <a:pPr marL="446404" indent="-446404" defTabSz="554990">
              <a:spcBef>
                <a:spcPts val="2200"/>
              </a:spcBef>
              <a:defRPr sz="3420"/>
            </a:pPr>
            <a:r>
              <a:t>Watch the video on how to use your back office</a:t>
            </a:r>
          </a:p>
          <a:p>
            <a:pPr marL="446404" indent="-446404" defTabSz="554990">
              <a:spcBef>
                <a:spcPts val="2200"/>
              </a:spcBef>
              <a:defRPr sz="3420"/>
            </a:pPr>
            <a:r>
              <a:t>Create a vision board and hang where you see it</a:t>
            </a:r>
          </a:p>
          <a:p>
            <a:pPr marL="446404" indent="-446404" defTabSz="554990">
              <a:spcBef>
                <a:spcPts val="2200"/>
              </a:spcBef>
              <a:defRPr sz="3420"/>
            </a:pPr>
            <a:r>
              <a:t>Watch video on Power Hour</a:t>
            </a:r>
          </a:p>
          <a:p>
            <a:pPr marL="446404" indent="-446404" defTabSz="554990">
              <a:spcBef>
                <a:spcPts val="2200"/>
              </a:spcBef>
              <a:defRPr sz="3420"/>
            </a:pPr>
            <a:r>
              <a:t>Watch Kirk Hamilton video on creating a vision board</a:t>
            </a:r>
          </a:p>
          <a:p>
            <a:pPr marL="446404" indent="-446404" defTabSz="554990">
              <a:spcBef>
                <a:spcPts val="2200"/>
              </a:spcBef>
              <a:defRPr sz="3420"/>
            </a:pPr>
            <a:r>
              <a:t>Check bonus, schedule classes for next month, schedule Lifestyle Overviews with last month enrollments, place order, write goals, &amp; team mapping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roup 129"/>
          <p:cNvGrpSpPr/>
          <p:nvPr/>
        </p:nvGrpSpPr>
        <p:grpSpPr>
          <a:xfrm>
            <a:off x="5973233" y="2565400"/>
            <a:ext cx="6604004" cy="6680200"/>
            <a:chOff x="0" y="0"/>
            <a:chExt cx="6604003" cy="6680200"/>
          </a:xfrm>
        </p:grpSpPr>
        <p:pic>
          <p:nvPicPr>
            <p:cNvPr id="149" name="image1.png" descr="image1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6350004" cy="635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image2.png" descr="image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604004" cy="668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2" name="Shape 13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Why have a vision?</a:t>
            </a:r>
          </a:p>
        </p:txBody>
      </p:sp>
      <p:sp>
        <p:nvSpPr>
          <p:cNvPr id="153" name="Shape 131"/>
          <p:cNvSpPr txBox="1"/>
          <p:nvPr>
            <p:ph type="body" sz="half" idx="1"/>
          </p:nvPr>
        </p:nvSpPr>
        <p:spPr>
          <a:xfrm>
            <a:off x="508000" y="2595033"/>
            <a:ext cx="5816600" cy="635000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Know where you are going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Help to see growth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To have measurable activities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Helps set goals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3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Examples of Goals</a:t>
            </a:r>
          </a:p>
        </p:txBody>
      </p:sp>
      <p:sp>
        <p:nvSpPr>
          <p:cNvPr id="156" name="Shape 134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Host two classes next month</a:t>
            </a:r>
          </a:p>
          <a:p>
            <a:pPr/>
            <a:r>
              <a:t>Hit Elite </a:t>
            </a:r>
          </a:p>
          <a:p>
            <a:pPr/>
            <a:r>
              <a:t>Work on power of 3 $50 bonus</a:t>
            </a:r>
          </a:p>
          <a:p>
            <a:pPr/>
            <a:r>
              <a:t>Schedule 2 membership overviews next week</a:t>
            </a:r>
          </a:p>
          <a:p>
            <a:pPr/>
            <a:r>
              <a:t>Work on dōTERRA an hour a day</a:t>
            </a:r>
          </a:p>
          <a:p>
            <a:pPr/>
            <a:r>
              <a:t>Share dōTERRA with 2 new people a week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36"/>
          <p:cNvSpPr txBox="1"/>
          <p:nvPr>
            <p:ph type="title"/>
          </p:nvPr>
        </p:nvSpPr>
        <p:spPr>
          <a:xfrm>
            <a:off x="261041" y="2552500"/>
            <a:ext cx="12482718" cy="3666269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Make your goals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personal and obtainable! </a:t>
            </a:r>
          </a:p>
        </p:txBody>
      </p:sp>
      <p:sp>
        <p:nvSpPr>
          <p:cNvPr id="159" name="Shape 137"/>
          <p:cNvSpPr txBox="1"/>
          <p:nvPr/>
        </p:nvSpPr>
        <p:spPr>
          <a:xfrm>
            <a:off x="3598577" y="5882216"/>
            <a:ext cx="5807646" cy="10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4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Keep them simple!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Make Goals around PIP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Make Goals around PIPES</a:t>
            </a:r>
          </a:p>
        </p:txBody>
      </p:sp>
      <p:sp>
        <p:nvSpPr>
          <p:cNvPr id="162" name="Prepa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Prepare</a:t>
            </a:r>
          </a:p>
          <a:p>
            <a:pPr/>
            <a:r>
              <a:t>Invite</a:t>
            </a:r>
          </a:p>
          <a:p>
            <a:pPr/>
            <a:r>
              <a:t>Present</a:t>
            </a:r>
          </a:p>
          <a:p>
            <a:pPr/>
            <a:r>
              <a:t>Enroll</a:t>
            </a:r>
          </a:p>
          <a:p>
            <a:pPr/>
            <a:r>
              <a:t>Support </a:t>
            </a:r>
          </a:p>
        </p:txBody>
      </p:sp>
      <p:sp>
        <p:nvSpPr>
          <p:cNvPr id="163" name="Page 3-4 of Launch Guide"/>
          <p:cNvSpPr txBox="1"/>
          <p:nvPr/>
        </p:nvSpPr>
        <p:spPr>
          <a:xfrm>
            <a:off x="4655464" y="8743984"/>
            <a:ext cx="3693872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Page 3-4 of Launch Guide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3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Be Accountable!</a:t>
            </a:r>
          </a:p>
        </p:txBody>
      </p:sp>
      <p:sp>
        <p:nvSpPr>
          <p:cNvPr id="166" name="Shape 140"/>
          <p:cNvSpPr txBox="1"/>
          <p:nvPr/>
        </p:nvSpPr>
        <p:spPr>
          <a:xfrm>
            <a:off x="809053" y="6629399"/>
            <a:ext cx="11386692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r>
              <a:t>Tell your mentor/coach your goals &amp; write them down!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reat it like a business and it will pay you like a business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Treat it like a business and it will pay you like a business!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chemeClr val="accent2">
            <a:lumOff val="20784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You can do this business full time…"/>
          <p:cNvSpPr txBox="1"/>
          <p:nvPr>
            <p:ph type="title"/>
          </p:nvPr>
        </p:nvSpPr>
        <p:spPr>
          <a:xfrm>
            <a:off x="508000" y="446682"/>
            <a:ext cx="12087556" cy="826353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You can do this business full time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You can do this business part time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But you can’t do it sometime!</a:t>
            </a:r>
          </a:p>
          <a:p>
            <a:pPr>
              <a:defRPr>
                <a:solidFill>
                  <a:srgbClr val="FFFFFF"/>
                </a:solidFill>
                <a:latin typeface="SignPainter-HouseScript"/>
                <a:ea typeface="SignPainter-HouseScript"/>
                <a:cs typeface="SignPainter-HouseScript"/>
                <a:sym typeface="SignPainter-HouseScript"/>
              </a:defRPr>
            </a:pPr>
            <a:r>
              <a:t>Justin Harrison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4">
  <a:themeElements>
    <a:clrScheme name="New_Template4">
      <a:dk1>
        <a:srgbClr val="414141"/>
      </a:dk1>
      <a:lt1>
        <a:srgbClr val="FFFFFF"/>
      </a:lt1>
      <a:dk2>
        <a:srgbClr val="A7A7A7"/>
      </a:dk2>
      <a:lt2>
        <a:srgbClr val="535353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4">
  <a:themeElements>
    <a:clrScheme name="New_Template4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